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10287000" cy="18288000"/>
  <p:custDataLst>
    <p:tags r:id="rId15"/>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10"/>
  </p:normalViewPr>
  <p:slideViewPr>
    <p:cSldViewPr snapToGrid="0" snapToObjects="1">
      <p:cViewPr>
        <p:scale>
          <a:sx n="66" d="100"/>
          <a:sy n="66" d="100"/>
        </p:scale>
        <p:origin x="2352" y="422"/>
      </p:cViewPr>
      <p:guideLst/>
    </p:cSldViewPr>
  </p:slideViewPr>
  <p:notesTextViewPr>
    <p:cViewPr>
      <p:scale>
        <a:sx n="1" d="1"/>
        <a:sy n="1" d="1"/>
      </p:scale>
      <p:origin x="0" y="0"/>
    </p:cViewPr>
  </p:notesTextViewPr>
  <p:notesViewPr>
    <p:cSldViewPr>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36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Oggi </a:t>
            </a:r>
            <a:r>
              <a:rPr lang="en-US" dirty="0" err="1"/>
              <a:t>presentiamo</a:t>
            </a:r>
            <a:r>
              <a:rPr lang="en-US" dirty="0"/>
              <a:t> </a:t>
            </a:r>
            <a:r>
              <a:rPr lang="en-US" dirty="0" err="1"/>
              <a:t>l'Avviso</a:t>
            </a:r>
            <a:r>
              <a:rPr lang="en-US" dirty="0"/>
              <a:t> </a:t>
            </a:r>
            <a:r>
              <a:rPr lang="en-US" dirty="0" err="1"/>
              <a:t>pubblico</a:t>
            </a:r>
            <a:r>
              <a:rPr lang="en-US" dirty="0"/>
              <a:t> della </a:t>
            </a:r>
            <a:r>
              <a:rPr lang="en-US" dirty="0" err="1"/>
              <a:t>Regione</a:t>
            </a:r>
            <a:r>
              <a:rPr lang="en-US" dirty="0"/>
              <a:t> Abruzzo per </a:t>
            </a:r>
            <a:r>
              <a:rPr lang="en-US" dirty="0" err="1"/>
              <a:t>i</a:t>
            </a:r>
            <a:r>
              <a:rPr lang="en-US" dirty="0"/>
              <a:t> </a:t>
            </a:r>
            <a:r>
              <a:rPr lang="en-US" dirty="0" err="1"/>
              <a:t>tirocini</a:t>
            </a:r>
            <a:r>
              <a:rPr lang="en-US" dirty="0"/>
              <a:t> </a:t>
            </a:r>
            <a:r>
              <a:rPr lang="en-US" dirty="0" err="1"/>
              <a:t>extracurriculari</a:t>
            </a:r>
            <a:r>
              <a:rPr lang="en-US" dirty="0"/>
              <a:t>. È </a:t>
            </a:r>
            <a:r>
              <a:rPr lang="en-US" dirty="0" err="1"/>
              <a:t>una</a:t>
            </a:r>
            <a:r>
              <a:rPr lang="en-US" dirty="0"/>
              <a:t> </a:t>
            </a:r>
            <a:r>
              <a:rPr lang="en-US" dirty="0" err="1"/>
              <a:t>misura</a:t>
            </a:r>
            <a:r>
              <a:rPr lang="en-US" dirty="0"/>
              <a:t> </a:t>
            </a:r>
            <a:r>
              <a:rPr lang="en-US" dirty="0" err="1"/>
              <a:t>che</a:t>
            </a:r>
            <a:r>
              <a:rPr lang="en-US" dirty="0"/>
              <a:t> </a:t>
            </a:r>
            <a:r>
              <a:rPr lang="en-US" dirty="0" err="1"/>
              <a:t>mette</a:t>
            </a:r>
            <a:r>
              <a:rPr lang="en-US" dirty="0"/>
              <a:t> a </a:t>
            </a:r>
            <a:r>
              <a:rPr lang="en-US" dirty="0" err="1"/>
              <a:t>disposizione</a:t>
            </a:r>
            <a:r>
              <a:rPr lang="en-US" dirty="0"/>
              <a:t> </a:t>
            </a:r>
            <a:r>
              <a:rPr lang="en-US" dirty="0" err="1"/>
              <a:t>dieci</a:t>
            </a:r>
            <a:r>
              <a:rPr lang="en-US" dirty="0"/>
              <a:t> </a:t>
            </a:r>
            <a:r>
              <a:rPr lang="en-US" dirty="0" err="1"/>
              <a:t>milioni</a:t>
            </a:r>
            <a:r>
              <a:rPr lang="en-US" dirty="0"/>
              <a:t> di euro per </a:t>
            </a:r>
            <a:r>
              <a:rPr lang="en-US" dirty="0" err="1"/>
              <a:t>offrire</a:t>
            </a:r>
            <a:r>
              <a:rPr lang="en-US" dirty="0"/>
              <a:t> a chi </a:t>
            </a:r>
            <a:r>
              <a:rPr lang="en-US" dirty="0" err="1"/>
              <a:t>cerca</a:t>
            </a:r>
            <a:r>
              <a:rPr lang="en-US" dirty="0"/>
              <a:t> </a:t>
            </a:r>
            <a:r>
              <a:rPr lang="en-US" dirty="0" err="1"/>
              <a:t>lavoro</a:t>
            </a:r>
            <a:r>
              <a:rPr lang="en-US" dirty="0"/>
              <a:t> </a:t>
            </a:r>
            <a:r>
              <a:rPr lang="en-US" dirty="0" err="1"/>
              <a:t>un'esperienza</a:t>
            </a:r>
            <a:r>
              <a:rPr lang="en-US" dirty="0"/>
              <a:t> </a:t>
            </a:r>
            <a:r>
              <a:rPr lang="en-US" dirty="0" err="1"/>
              <a:t>concreta</a:t>
            </a:r>
            <a:r>
              <a:rPr lang="en-US" dirty="0"/>
              <a:t> in </a:t>
            </a:r>
            <a:r>
              <a:rPr lang="en-US" dirty="0" err="1"/>
              <a:t>azienda</a:t>
            </a:r>
            <a:r>
              <a:rPr lang="en-US" dirty="0"/>
              <a:t>, </a:t>
            </a:r>
            <a:r>
              <a:rPr lang="en-US" dirty="0" err="1"/>
              <a:t>retribuita</a:t>
            </a:r>
            <a:r>
              <a:rPr lang="en-US" dirty="0"/>
              <a:t> e </a:t>
            </a:r>
            <a:r>
              <a:rPr lang="en-US" dirty="0" err="1"/>
              <a:t>accompagnata</a:t>
            </a:r>
            <a:r>
              <a:rPr lang="en-US" dirty="0"/>
              <a:t>. Nei </a:t>
            </a:r>
            <a:r>
              <a:rPr lang="en-US" dirty="0" err="1"/>
              <a:t>prossimi</a:t>
            </a:r>
            <a:r>
              <a:rPr lang="en-US" dirty="0"/>
              <a:t> </a:t>
            </a:r>
            <a:r>
              <a:rPr lang="en-US" dirty="0" err="1"/>
              <a:t>minuti</a:t>
            </a:r>
            <a:r>
              <a:rPr lang="en-US" dirty="0"/>
              <a:t> vi </a:t>
            </a:r>
            <a:r>
              <a:rPr lang="en-US" dirty="0" err="1"/>
              <a:t>illustrerò</a:t>
            </a:r>
            <a:r>
              <a:rPr lang="en-US" dirty="0"/>
              <a:t> in modo </a:t>
            </a:r>
            <a:r>
              <a:rPr lang="en-US" dirty="0" err="1"/>
              <a:t>sintetico</a:t>
            </a:r>
            <a:r>
              <a:rPr lang="en-US" dirty="0"/>
              <a:t> a chi </a:t>
            </a:r>
            <a:r>
              <a:rPr lang="en-US" dirty="0" err="1"/>
              <a:t>si</a:t>
            </a:r>
            <a:r>
              <a:rPr lang="en-US" dirty="0"/>
              <a:t> </a:t>
            </a:r>
            <a:r>
              <a:rPr lang="en-US" dirty="0" err="1"/>
              <a:t>rivolge</a:t>
            </a:r>
            <a:r>
              <a:rPr lang="en-US" dirty="0"/>
              <a:t>, come </a:t>
            </a:r>
            <a:r>
              <a:rPr lang="en-US" dirty="0" err="1"/>
              <a:t>funziona</a:t>
            </a:r>
            <a:r>
              <a:rPr lang="en-US" dirty="0"/>
              <a:t>, </a:t>
            </a:r>
            <a:r>
              <a:rPr lang="en-US" dirty="0" err="1"/>
              <a:t>quanto</a:t>
            </a:r>
            <a:r>
              <a:rPr lang="en-US" dirty="0"/>
              <a:t> vale e con </a:t>
            </a:r>
            <a:r>
              <a:rPr lang="en-US" dirty="0" err="1"/>
              <a:t>quali</a:t>
            </a:r>
            <a:r>
              <a:rPr lang="en-US" dirty="0"/>
              <a:t> </a:t>
            </a:r>
            <a:r>
              <a:rPr lang="en-US" dirty="0" err="1"/>
              <a:t>garanzie</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Partiamo dall'obiettivo. L'Avviso finanzia tirocini di inserimento e reinserimento lavorativo presso datori di lavoro privati del nostro territorio. Le finalità sono quattro: aiutare le persone disoccupate o inoccupate a rientrare nel mercato del lavoro; far acquisire competenze professionali direttamente nei contesti produttivi; favorire l'incontro tra domanda e offerta con l'accompagnamento qualificato dei servizi per l'impiego; e, infine, creare le condizioni per un'occupazione stabile. Voglio sottolineare un punto: il tirocinio è un percorso di orientamento e formazione, non un rapporto di lavoro subordinato. Proprio per questo l'Avviso fissa regole precise perché resti un'esperienza formativa di qualità.</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Vediamo i numeri. La dotazione è di dieci milioni di euro, e la Regione si riserva di incrementarla in base all'andamento della spesa. Ogni tirocinante riceve un'indennità di ottocento euro lordi al mese, pagata direttamente dall'INPS. Al soggetto promotore spetta un rimborso forfettario di cinquecentotrentasette euro e cinquanta per ogni tirocinio completato, con l'esclusione dei Centri per l'Impiego. Per l'indennità piena serve almeno il settanta per cento delle ore previste nel mese. La Regione si impegna a chiudere l'istruttoria entro trenta giorni dalla domanda completa. Quanto alla durata: da due a sei mesi per i tirocini di orientamento rivolti a neodiplomati e neolaureati, da due a dodici mesi per l'inserimento e il reinserimento, fino a ventiquattro mesi per le persone con disabilità.</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chi si rivolge l'Avviso? A persone maggiorenni disoccupate o inoccupate iscritte al Centro per l'Impiego, a lavoratori in cassa integrazione, a chi ha ricevuto una lettera di licenziamento e anche a chi lavora ma cerca un'altra occupazione. I requisiti sono chiari: una Dichiarazione di Immediata Disponibilità valida da almeno quindici giorni presso un Centro per l'Impiego abruzzese e la sottoscrizione del Patto di Servizio; per chi viene dal programma GOL basta un Addendum. Non si può avere un altro tirocinio in corso, e non si devono aver avuto rapporti di lavoro con la stessa azienda negli ultimi due anni. Sono regole pensate per evitare usi impropri e garantire che il tirocinio sia davvero un'opportunità nuova.</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L'Avviso stabilisce anche un ordine di priorità. Al primo posto chi ha concluso un percorso GOL senza trovare lavoro: vogliamo dare continuità alle politiche attive e offrire un passo in più verso l'impresa. Seguono i percettori di NASPI, del Supporto per la Formazione e il Lavoro e dell'Assegno di Inclusione, poi i disoccupati di lunga durata e infine le persone in condizione di fragilità: persone con disabilità, vittime di tratta o di violenza, titolari di protezione internazionale, genitori soli con figli minori. Chi percepisce già un sostegno al reddito può partecipare: in quel caso l'INPS versa la differenza fino a ottocento euro.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Chi sono gli attori? Il soggetto promotore guida il percorso: possono esserlo i Centri per l'Impiego, le università, gli ITS, gli enti accreditati e le parti sociali. Il promotore orienta la persona, verifica i requisiti, individua l'azienda giusta, redige il progetto formativo e presenta la domanda. Il soggetto ospitante è un datore di lavoro privato con sede in Abruzzo, in regola con contributi, contratti e sicurezza, e che non abbia licenziato nei dodici mesi precedenti. Ogni tirocinante ha due tutor: uno del promotore, che può seguire fino a venti persone, e uno aziendale, che ne può seguire al massimo tre. Ci sono poi limiti legati alla dimensione dell'azienda: un tirocinante fino a cinque dipendenti, due fino a venti, il dieci per cento oltre. Questi limiti non si applicano per le persone con disabilità e svantaggiate.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Come si svolge il tirocinio? La durata minima è di due mesi. L'orario non può superare le otto ore giornaliere e quello previsto dal contratto collettivo dell'azienda, di norma in fascia diurna e con sede in Abruzzo. Una novità importante riguarda la sicurezza: la formazione obbligatoria deve essere svolta in presenza, prima dell'inizio delle attività. Le assicurazioni INAIL e di responsabilità civile sono a carico dell'azienda. Il tirocinio può essere sospeso per maternità, malattia o infortunio lunghi, e prorogato se serve a completare il percorso formativo, ma non può essere rinnovato con la stessa azienda. E ribadisco: il tirocinante non può sostituire lavoratori assenti né coprire picchi di produzione.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Veniamo alle risorse per le persone. Ogni tirocinante riceve ottocento euro lordi al mese, pagati dall'INPS con bonifico. L'importo è pieno con almeno il settanta per cento delle ore mensili; sotto questa soglia è calcolato in proporzione ai giorni di presenza. L'indennità non è soggetta a contributi e, dal primo gennaio 2027, sarà tassata come reddito assimilato al lavoro dipendente. Al promotore riconosciamo cinquecentotrentasette euro e cinquanta per tirocinio completato, a condizione che sia stata svolta almeno metà della durata prevista e che siano stati consegnati dossier e attestazione finale. La filiera di pagamento è tracciata e ha tempi certi: cinque giorni al promotore per la verifica, quindici alla Regione per i controlli e l'invio dei flussi, trenta all'INPS per il pagamento.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Come si attiva un tirocinio? Lo sportello è a flusso continuo: apre dal trentesimo giorno successivo alla pubblicazione dell'Avviso sul portale regionale e resta aperto fino a esaurimento delle risorse. Le domande sono esaminate in ordine cronologico. Il percorso ha cinque passaggi: il promotore verifica i requisiti e svolge un colloquio di orientamento con la persona; prepara la convenzione e il progetto formativo, firmati da tutte le parti; presenta la domanda sullo Sportello Digitale, perché solo il promotore può farlo; la Regione comunica l'esito entro trenta giorni via PEC; infine il tirocinio parte dal primo giorno del mese successivo. Quando si raggiunge il novanta per cento delle risorse, la Regione ne dà avviso pubblico.</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Il tirocinio deve lasciare qualcosa di concreto. Per questo l'Avviso prevede un percorso di certificazione in quattro fasi: la valutazione in itinere dei tutor, la valutazione finale con la scheda dell'azienda e un colloquio con il promotore, il dossier individuale che raccoglie tutta la documentazione, e l'attestazione finale, rilasciata entro trenta giorni dalla conclusione. Vengono riconosciute le competenze tecniche, quelle trasversali e le conoscenze acquisite sul lavoro. L'attestazione ha valore ai fini della validazione degli apprendimenti secondo la normativa nazionale, ed è quindi un titolo spendibile nella ricerca di lavoro.</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Infine, i controlli, che sono la garanzia della qualità della misura. Il monitoraggio è costante: i promotori trasmettono dati ogni mese e la Regione pubblica report almeno trimestrali, misurando anche le assunzioni dopo il tirocinio. I promotori devono effettuare almeno due visite in azienda senza preavviso, al terzo e al nono mese. La Regione verifica a campione almeno il dieci per cento dei tirocini attivi. In caso di irregolarità le conseguenze sono proporzionate: per l'uso improprio del tirocinio o la violazione delle norme sulla sicurezza sono previste l'interruzione e l'esclusione fino a cinque anni; per le dichiarazioni false, l'esclusione definitiva e la denuncia. Le somme indebitamente percepite vengono sempre recuperate.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a:t>
            </a:r>
            <a:r>
              <a:rPr lang="en-US" dirty="0" err="1"/>
              <a:t>questo</a:t>
            </a:r>
            <a:r>
              <a:rPr lang="en-US" dirty="0"/>
              <a:t> </a:t>
            </a:r>
            <a:r>
              <a:rPr lang="en-US" dirty="0" err="1"/>
              <a:t>Avviso</a:t>
            </a:r>
            <a:r>
              <a:rPr lang="en-US" dirty="0"/>
              <a:t> la </a:t>
            </a:r>
            <a:r>
              <a:rPr lang="en-US" dirty="0" err="1"/>
              <a:t>Regione</a:t>
            </a:r>
            <a:r>
              <a:rPr lang="en-US" dirty="0"/>
              <a:t> Abruzzo </a:t>
            </a:r>
            <a:r>
              <a:rPr lang="en-US" dirty="0" err="1"/>
              <a:t>mette</a:t>
            </a:r>
            <a:r>
              <a:rPr lang="en-US" dirty="0"/>
              <a:t> </a:t>
            </a:r>
            <a:r>
              <a:rPr lang="en-US" dirty="0" err="1"/>
              <a:t>dieci</a:t>
            </a:r>
            <a:r>
              <a:rPr lang="en-US" dirty="0"/>
              <a:t> </a:t>
            </a:r>
            <a:r>
              <a:rPr lang="en-US" dirty="0" err="1"/>
              <a:t>milioni</a:t>
            </a:r>
            <a:r>
              <a:rPr lang="en-US" dirty="0"/>
              <a:t> di euro al </a:t>
            </a:r>
            <a:r>
              <a:rPr lang="en-US" dirty="0" err="1"/>
              <a:t>servizio</a:t>
            </a:r>
            <a:r>
              <a:rPr lang="en-US" dirty="0"/>
              <a:t> di chi </a:t>
            </a:r>
            <a:r>
              <a:rPr lang="en-US" dirty="0" err="1"/>
              <a:t>cerca</a:t>
            </a:r>
            <a:r>
              <a:rPr lang="en-US" dirty="0"/>
              <a:t> </a:t>
            </a:r>
            <a:r>
              <a:rPr lang="en-US" dirty="0" err="1"/>
              <a:t>lavoro</a:t>
            </a:r>
            <a:r>
              <a:rPr lang="en-US" dirty="0"/>
              <a:t> e delle </a:t>
            </a:r>
            <a:r>
              <a:rPr lang="en-US" dirty="0" err="1"/>
              <a:t>imprese</a:t>
            </a:r>
            <a:r>
              <a:rPr lang="en-US" dirty="0"/>
              <a:t> </a:t>
            </a:r>
            <a:r>
              <a:rPr lang="en-US" dirty="0" err="1"/>
              <a:t>che</a:t>
            </a:r>
            <a:r>
              <a:rPr lang="en-US" dirty="0"/>
              <a:t> </a:t>
            </a:r>
            <a:r>
              <a:rPr lang="en-US" dirty="0" err="1"/>
              <a:t>vogliono</a:t>
            </a:r>
            <a:r>
              <a:rPr lang="en-US" dirty="0"/>
              <a:t> </a:t>
            </a:r>
            <a:r>
              <a:rPr lang="en-US" dirty="0" err="1"/>
              <a:t>formare</a:t>
            </a:r>
            <a:r>
              <a:rPr lang="en-US" dirty="0"/>
              <a:t> </a:t>
            </a:r>
            <a:r>
              <a:rPr lang="en-US" dirty="0" err="1"/>
              <a:t>nuove</a:t>
            </a:r>
            <a:r>
              <a:rPr lang="en-US" dirty="0"/>
              <a:t> </a:t>
            </a:r>
            <a:r>
              <a:rPr lang="en-US" dirty="0" err="1"/>
              <a:t>competenze</a:t>
            </a:r>
            <a:r>
              <a:rPr lang="en-US" dirty="0"/>
              <a:t>, con </a:t>
            </a:r>
            <a:r>
              <a:rPr lang="en-US" dirty="0" err="1"/>
              <a:t>regole</a:t>
            </a:r>
            <a:r>
              <a:rPr lang="en-US" dirty="0"/>
              <a:t> </a:t>
            </a:r>
            <a:r>
              <a:rPr lang="en-US" dirty="0" err="1"/>
              <a:t>chiare</a:t>
            </a:r>
            <a:r>
              <a:rPr lang="en-US" dirty="0"/>
              <a:t>, tempi </a:t>
            </a:r>
            <a:r>
              <a:rPr lang="en-US" dirty="0" err="1"/>
              <a:t>certi</a:t>
            </a:r>
            <a:r>
              <a:rPr lang="en-US" dirty="0"/>
              <a:t> e </a:t>
            </a:r>
            <a:r>
              <a:rPr lang="en-US" dirty="0" err="1"/>
              <a:t>controlli</a:t>
            </a:r>
            <a:r>
              <a:rPr lang="en-US" dirty="0"/>
              <a:t> </a:t>
            </a:r>
            <a:r>
              <a:rPr lang="en-US" dirty="0" err="1"/>
              <a:t>seri</a:t>
            </a:r>
            <a:r>
              <a:rPr lang="en-US" dirty="0"/>
              <a:t>. Tutte le </a:t>
            </a:r>
            <a:r>
              <a:rPr lang="en-US" dirty="0" err="1"/>
              <a:t>informazioni</a:t>
            </a:r>
            <a:r>
              <a:rPr lang="en-US" dirty="0"/>
              <a:t>, la </a:t>
            </a:r>
            <a:r>
              <a:rPr lang="en-US" dirty="0" err="1"/>
              <a:t>modulistica</a:t>
            </a:r>
            <a:r>
              <a:rPr lang="en-US" dirty="0"/>
              <a:t> e </a:t>
            </a:r>
            <a:r>
              <a:rPr lang="en-US" dirty="0" err="1"/>
              <a:t>gli</a:t>
            </a:r>
            <a:r>
              <a:rPr lang="en-US" dirty="0"/>
              <a:t> aggiornamenti </a:t>
            </a:r>
            <a:r>
              <a:rPr lang="en-US" dirty="0" err="1"/>
              <a:t>saranno</a:t>
            </a:r>
            <a:r>
              <a:rPr lang="en-US" dirty="0"/>
              <a:t> </a:t>
            </a:r>
            <a:r>
              <a:rPr lang="en-US" dirty="0" err="1"/>
              <a:t>disponibili</a:t>
            </a:r>
            <a:r>
              <a:rPr lang="en-US" dirty="0"/>
              <a:t> </a:t>
            </a:r>
            <a:r>
              <a:rPr lang="en-US" dirty="0" err="1"/>
              <a:t>sul</a:t>
            </a:r>
            <a:r>
              <a:rPr lang="en-US" dirty="0"/>
              <a:t> </a:t>
            </a:r>
            <a:r>
              <a:rPr lang="en-US" dirty="0" err="1"/>
              <a:t>portale</a:t>
            </a:r>
            <a:r>
              <a:rPr lang="en-US" dirty="0"/>
              <a:t> della </a:t>
            </a:r>
            <a:r>
              <a:rPr lang="en-US" dirty="0" err="1"/>
              <a:t>Regione</a:t>
            </a:r>
            <a:r>
              <a:rPr lang="en-US" dirty="0"/>
              <a:t> e </a:t>
            </a:r>
            <a:r>
              <a:rPr lang="en-US" dirty="0" err="1"/>
              <a:t>sul</a:t>
            </a:r>
            <a:r>
              <a:rPr lang="en-US" dirty="0"/>
              <a:t> </a:t>
            </a:r>
            <a:r>
              <a:rPr lang="en-US" dirty="0" err="1"/>
              <a:t>portale</a:t>
            </a:r>
            <a:r>
              <a:rPr lang="en-US" dirty="0"/>
              <a:t> SELFI. </a:t>
            </a:r>
            <a:r>
              <a:rPr lang="en-US" dirty="0" err="1"/>
              <a:t>Ringrazio</a:t>
            </a:r>
            <a:r>
              <a:rPr lang="en-US" dirty="0"/>
              <a:t> </a:t>
            </a:r>
            <a:r>
              <a:rPr lang="en-US" dirty="0" err="1"/>
              <a:t>gli</a:t>
            </a:r>
            <a:r>
              <a:rPr lang="en-US" dirty="0"/>
              <a:t> </a:t>
            </a:r>
            <a:r>
              <a:rPr lang="en-US" dirty="0" err="1"/>
              <a:t>uffici</a:t>
            </a:r>
            <a:r>
              <a:rPr lang="en-US" dirty="0"/>
              <a:t> del </a:t>
            </a:r>
            <a:r>
              <a:rPr lang="en-US" dirty="0" err="1"/>
              <a:t>Dipartimento</a:t>
            </a:r>
            <a:r>
              <a:rPr lang="en-US" dirty="0"/>
              <a:t> Lavoro per il </a:t>
            </a:r>
            <a:r>
              <a:rPr lang="en-US" dirty="0" err="1"/>
              <a:t>lavoro</a:t>
            </a:r>
            <a:r>
              <a:rPr lang="en-US" dirty="0"/>
              <a:t> </a:t>
            </a:r>
            <a:r>
              <a:rPr lang="en-US" dirty="0" err="1"/>
              <a:t>svolto</a:t>
            </a:r>
            <a:r>
              <a:rPr lang="en-US" dirty="0"/>
              <a:t> e </a:t>
            </a:r>
            <a:r>
              <a:rPr lang="en-US" dirty="0" err="1"/>
              <a:t>ringrazio</a:t>
            </a:r>
            <a:r>
              <a:rPr lang="en-US" dirty="0"/>
              <a:t> </a:t>
            </a:r>
            <a:r>
              <a:rPr lang="en-US" dirty="0" err="1"/>
              <a:t>voi</a:t>
            </a:r>
            <a:r>
              <a:rPr lang="en-US" dirty="0"/>
              <a:t> per </a:t>
            </a:r>
            <a:r>
              <a:rPr lang="en-US" dirty="0" err="1"/>
              <a:t>l'attenzione</a:t>
            </a:r>
            <a:r>
              <a:rPr lang="en-US" dirty="0"/>
              <a:t>. Sono a </a:t>
            </a:r>
            <a:r>
              <a:rPr lang="en-US" dirty="0" err="1"/>
              <a:t>disposizione</a:t>
            </a:r>
            <a:r>
              <a:rPr lang="en-US" dirty="0"/>
              <a:t> per le </a:t>
            </a:r>
            <a:r>
              <a:rPr lang="en-US" dirty="0" err="1"/>
              <a:t>vostre</a:t>
            </a:r>
            <a:r>
              <a:rPr lang="en-US" dirty="0"/>
              <a:t> </a:t>
            </a:r>
            <a:r>
              <a:rPr lang="en-US" dirty="0" err="1"/>
              <a:t>domande</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F3A"/>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rcRect t="177" b="177"/>
          <a:stretch>
            <a:fillRect/>
          </a:stretch>
        </p:blipFill>
        <p:spPr>
          <a:xfrm>
            <a:off x="0" y="0"/>
            <a:ext cx="8858250" cy="9658350"/>
          </a:xfrm>
          <a:prstGeom prst="rect">
            <a:avLst/>
          </a:prstGeom>
        </p:spPr>
      </p:pic>
      <p:sp>
        <p:nvSpPr>
          <p:cNvPr id="3" name="Shape 0"/>
          <p:cNvSpPr/>
          <p:nvPr/>
        </p:nvSpPr>
        <p:spPr>
          <a:xfrm>
            <a:off x="0" y="0"/>
            <a:ext cx="76200" cy="1714500"/>
          </a:xfrm>
          <a:prstGeom prst="rect">
            <a:avLst/>
          </a:prstGeom>
          <a:solidFill>
            <a:srgbClr val="2AD4C6"/>
          </a:solidFill>
        </p:spPr>
        <p:txBody>
          <a:bodyPr/>
          <a:lstStyle/>
          <a:p>
            <a:endParaRPr lang="it-IT" noProof="0" dirty="0"/>
          </a:p>
        </p:txBody>
      </p:sp>
      <p:pic>
        <p:nvPicPr>
          <p:cNvPr id="4" name="Image 1"/>
          <p:cNvPicPr>
            <a:picLocks noChangeAspect="1"/>
          </p:cNvPicPr>
          <p:nvPr/>
        </p:nvPicPr>
        <p:blipFill>
          <a:blip r:embed="rId4"/>
          <a:stretch>
            <a:fillRect/>
          </a:stretch>
        </p:blipFill>
        <p:spPr>
          <a:xfrm>
            <a:off x="13039725" y="533400"/>
            <a:ext cx="1066800" cy="2133600"/>
          </a:xfrm>
          <a:prstGeom prst="rect">
            <a:avLst/>
          </a:prstGeom>
        </p:spPr>
      </p:pic>
      <p:sp>
        <p:nvSpPr>
          <p:cNvPr id="5" name="Text 1"/>
          <p:cNvSpPr/>
          <p:nvPr/>
        </p:nvSpPr>
        <p:spPr>
          <a:xfrm>
            <a:off x="11278791" y="2952750"/>
            <a:ext cx="5047536" cy="333375"/>
          </a:xfrm>
          <a:prstGeom prst="rect">
            <a:avLst/>
          </a:prstGeom>
          <a:noFill/>
        </p:spPr>
        <p:txBody>
          <a:bodyPr wrap="square" lIns="25400" tIns="25400" rIns="25400" bIns="25400" rtlCol="0" anchor="t">
            <a:normAutofit lnSpcReduction="10000"/>
          </a:bodyPr>
          <a:lstStyle/>
          <a:p>
            <a:pPr marL="0" indent="0" algn="l">
              <a:buNone/>
            </a:pPr>
            <a:r>
              <a:rPr lang="it-IT" sz="2025" noProof="0" dirty="0">
                <a:solidFill>
                  <a:srgbClr val="B8C8CC"/>
                </a:solidFill>
                <a:latin typeface="Arial" pitchFamily="34" charset="0"/>
                <a:ea typeface="Arial" pitchFamily="34" charset="0"/>
                <a:cs typeface="Arial" pitchFamily="34" charset="0"/>
              </a:rPr>
              <a:t>Dipartimento Lavoro e Attività Produttive</a:t>
            </a:r>
            <a:endParaRPr lang="it-IT" sz="2025" noProof="0" dirty="0"/>
          </a:p>
        </p:txBody>
      </p:sp>
      <p:sp>
        <p:nvSpPr>
          <p:cNvPr id="6" name="Text 2"/>
          <p:cNvSpPr/>
          <p:nvPr/>
        </p:nvSpPr>
        <p:spPr>
          <a:xfrm>
            <a:off x="12136041" y="3952875"/>
            <a:ext cx="3161422" cy="333375"/>
          </a:xfrm>
          <a:prstGeom prst="rect">
            <a:avLst/>
          </a:prstGeom>
          <a:noFill/>
        </p:spPr>
        <p:txBody>
          <a:bodyPr wrap="square" lIns="25400" tIns="25400" rIns="25400" bIns="25400" rtlCol="0" anchor="t">
            <a:normAutofit lnSpcReduction="10000"/>
          </a:bodyPr>
          <a:lstStyle/>
          <a:p>
            <a:pPr marL="0" indent="0" algn="l">
              <a:buNone/>
            </a:pPr>
            <a:r>
              <a:rPr lang="it-IT" sz="1950" b="1" kern="0" spc="312" noProof="0" dirty="0">
                <a:solidFill>
                  <a:srgbClr val="2AD4C6"/>
                </a:solidFill>
                <a:latin typeface="Arial" pitchFamily="34" charset="0"/>
                <a:ea typeface="Arial" pitchFamily="34" charset="0"/>
                <a:cs typeface="Arial" pitchFamily="34" charset="0"/>
              </a:rPr>
              <a:t>AVVISO PUBBLICO</a:t>
            </a:r>
            <a:endParaRPr lang="it-IT" sz="1950" noProof="0" dirty="0"/>
          </a:p>
        </p:txBody>
      </p:sp>
      <p:sp>
        <p:nvSpPr>
          <p:cNvPr id="7" name="Text 3"/>
          <p:cNvSpPr/>
          <p:nvPr/>
        </p:nvSpPr>
        <p:spPr>
          <a:xfrm>
            <a:off x="10381874" y="4457700"/>
            <a:ext cx="6382353" cy="1747838"/>
          </a:xfrm>
          <a:prstGeom prst="rect">
            <a:avLst/>
          </a:prstGeom>
          <a:noFill/>
        </p:spPr>
        <p:txBody>
          <a:bodyPr wrap="square" lIns="25400" tIns="25400" rIns="25400" bIns="25400" rtlCol="0" anchor="t">
            <a:normAutofit lnSpcReduction="10000"/>
          </a:bodyPr>
          <a:lstStyle/>
          <a:p>
            <a:pPr marL="0" indent="0" algn="ctr">
              <a:lnSpc>
                <a:spcPct val="88000"/>
              </a:lnSpc>
              <a:buNone/>
            </a:pPr>
            <a:r>
              <a:rPr lang="it-IT" sz="6600" b="1" noProof="0" dirty="0">
                <a:solidFill>
                  <a:srgbClr val="FFFFFF"/>
                </a:solidFill>
                <a:latin typeface="Arial" pitchFamily="34" charset="0"/>
                <a:ea typeface="Arial" pitchFamily="34" charset="0"/>
                <a:cs typeface="Arial" pitchFamily="34" charset="0"/>
              </a:rPr>
              <a:t>Tirocini </a:t>
            </a:r>
            <a:r>
              <a:rPr lang="it-IT" sz="6600" b="1" noProof="0" dirty="0">
                <a:solidFill>
                  <a:srgbClr val="2AD4C6"/>
                </a:solidFill>
                <a:latin typeface="Arial" pitchFamily="34" charset="0"/>
                <a:ea typeface="Arial" pitchFamily="34" charset="0"/>
                <a:cs typeface="Arial" pitchFamily="34" charset="0"/>
              </a:rPr>
              <a:t>Extracurriculari</a:t>
            </a:r>
            <a:endParaRPr lang="it-IT" sz="6600" noProof="0" dirty="0"/>
          </a:p>
        </p:txBody>
      </p:sp>
      <p:sp>
        <p:nvSpPr>
          <p:cNvPr id="9" name="Shape 5"/>
          <p:cNvSpPr/>
          <p:nvPr/>
        </p:nvSpPr>
        <p:spPr>
          <a:xfrm>
            <a:off x="9525000" y="7934325"/>
            <a:ext cx="8096250" cy="1152525"/>
          </a:xfrm>
          <a:prstGeom prst="roundRect">
            <a:avLst>
              <a:gd name="adj" fmla="val 13223"/>
            </a:avLst>
          </a:prstGeom>
          <a:solidFill>
            <a:srgbClr val="0E3A45"/>
          </a:solidFill>
          <a:ln w="19050">
            <a:solidFill>
              <a:srgbClr val="1EC9BE"/>
            </a:solidFill>
            <a:prstDash val="solid"/>
          </a:ln>
        </p:spPr>
        <p:txBody>
          <a:bodyPr/>
          <a:lstStyle/>
          <a:p>
            <a:endParaRPr lang="it-IT" noProof="0" dirty="0"/>
          </a:p>
        </p:txBody>
      </p:sp>
      <p:sp>
        <p:nvSpPr>
          <p:cNvPr id="10" name="Text 6"/>
          <p:cNvSpPr/>
          <p:nvPr/>
        </p:nvSpPr>
        <p:spPr>
          <a:xfrm>
            <a:off x="9925050" y="8201025"/>
            <a:ext cx="1796802" cy="657225"/>
          </a:xfrm>
          <a:prstGeom prst="rect">
            <a:avLst/>
          </a:prstGeom>
          <a:noFill/>
        </p:spPr>
        <p:txBody>
          <a:bodyPr wrap="square" lIns="25400" tIns="25400" rIns="25400" bIns="25400" rtlCol="0" anchor="t">
            <a:normAutofit lnSpcReduction="10000"/>
          </a:bodyPr>
          <a:lstStyle/>
          <a:p>
            <a:pPr marL="0" indent="0" algn="l">
              <a:lnSpc>
                <a:spcPct val="104839"/>
              </a:lnSpc>
              <a:buNone/>
            </a:pPr>
            <a:r>
              <a:rPr lang="it-IT" sz="1950" b="1" noProof="0" dirty="0">
                <a:solidFill>
                  <a:srgbClr val="B8C8CC"/>
                </a:solidFill>
                <a:latin typeface="Arial" pitchFamily="34" charset="0"/>
                <a:ea typeface="Arial" pitchFamily="34" charset="0"/>
                <a:cs typeface="Arial" pitchFamily="34" charset="0"/>
              </a:rPr>
              <a:t>PESCARA 2 Ottobre 2026</a:t>
            </a:r>
            <a:endParaRPr lang="it-IT" sz="1950" noProof="0" dirty="0"/>
          </a:p>
        </p:txBody>
      </p:sp>
      <p:sp>
        <p:nvSpPr>
          <p:cNvPr id="11" name="Shape 7"/>
          <p:cNvSpPr/>
          <p:nvPr/>
        </p:nvSpPr>
        <p:spPr>
          <a:xfrm>
            <a:off x="11988552" y="8205788"/>
            <a:ext cx="19050" cy="609600"/>
          </a:xfrm>
          <a:prstGeom prst="rect">
            <a:avLst/>
          </a:prstGeom>
          <a:solidFill>
            <a:srgbClr val="1F5762"/>
          </a:solidFill>
        </p:spPr>
        <p:txBody>
          <a:bodyPr/>
          <a:lstStyle/>
          <a:p>
            <a:endParaRPr lang="it-IT" noProof="0" dirty="0"/>
          </a:p>
        </p:txBody>
      </p:sp>
      <p:sp>
        <p:nvSpPr>
          <p:cNvPr id="12" name="Text 8"/>
          <p:cNvSpPr/>
          <p:nvPr/>
        </p:nvSpPr>
        <p:spPr>
          <a:xfrm>
            <a:off x="12350502" y="8377238"/>
            <a:ext cx="2683059"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pitchFamily="34" charset="0"/>
                <a:ea typeface="Arial" pitchFamily="34" charset="0"/>
                <a:cs typeface="Arial" pitchFamily="34" charset="0"/>
              </a:rPr>
              <a:t>RISORSE DISPONIBILI</a:t>
            </a:r>
            <a:endParaRPr lang="it-IT" sz="1800" noProof="0" dirty="0"/>
          </a:p>
        </p:txBody>
      </p:sp>
      <p:sp>
        <p:nvSpPr>
          <p:cNvPr id="13" name="Text 9"/>
          <p:cNvSpPr/>
          <p:nvPr/>
        </p:nvSpPr>
        <p:spPr>
          <a:xfrm>
            <a:off x="15620107" y="8281987"/>
            <a:ext cx="1761202" cy="495300"/>
          </a:xfrm>
          <a:prstGeom prst="rect">
            <a:avLst/>
          </a:prstGeom>
          <a:noFill/>
        </p:spPr>
        <p:txBody>
          <a:bodyPr wrap="square" lIns="25400" tIns="25400" rIns="25400" bIns="25400" rtlCol="0" anchor="t">
            <a:normAutofit lnSpcReduction="10000"/>
          </a:bodyPr>
          <a:lstStyle/>
          <a:p>
            <a:pPr marL="0" indent="0" algn="l">
              <a:buNone/>
            </a:pPr>
            <a:r>
              <a:rPr lang="it-IT" sz="3150" b="1" noProof="0" dirty="0">
                <a:solidFill>
                  <a:srgbClr val="2AD4C6"/>
                </a:solidFill>
                <a:latin typeface="Arial" pitchFamily="34" charset="0"/>
                <a:ea typeface="Arial" pitchFamily="34" charset="0"/>
                <a:cs typeface="Arial" pitchFamily="34" charset="0"/>
              </a:rPr>
              <a:t>€ 10 mln</a:t>
            </a:r>
            <a:endParaRPr lang="it-IT" sz="3150" noProof="0" dirty="0"/>
          </a:p>
        </p:txBody>
      </p:sp>
      <p:sp>
        <p:nvSpPr>
          <p:cNvPr id="14" name="Shape 10"/>
          <p:cNvSpPr/>
          <p:nvPr/>
        </p:nvSpPr>
        <p:spPr>
          <a:xfrm>
            <a:off x="0" y="9658350"/>
            <a:ext cx="18288000" cy="628650"/>
          </a:xfrm>
          <a:prstGeom prst="rect">
            <a:avLst/>
          </a:prstGeom>
          <a:solidFill>
            <a:srgbClr val="082933"/>
          </a:solidFill>
        </p:spPr>
        <p:txBody>
          <a:bodyPr/>
          <a:lstStyle/>
          <a:p>
            <a:endParaRPr lang="it-IT" noProof="0" dirty="0"/>
          </a:p>
        </p:txBody>
      </p:sp>
      <p:sp>
        <p:nvSpPr>
          <p:cNvPr id="15" name="Text 11"/>
          <p:cNvSpPr/>
          <p:nvPr/>
        </p:nvSpPr>
        <p:spPr>
          <a:xfrm>
            <a:off x="800100" y="9839325"/>
            <a:ext cx="15363825" cy="304800"/>
          </a:xfrm>
          <a:prstGeom prst="rect">
            <a:avLst/>
          </a:prstGeom>
          <a:noFill/>
        </p:spPr>
        <p:txBody>
          <a:bodyPr wrap="square" lIns="25400" tIns="25400" rIns="25400" bIns="25400" rtlCol="0" anchor="t">
            <a:normAutofit fontScale="92500" lnSpcReduction="10000"/>
          </a:bodyPr>
          <a:lstStyle/>
          <a:p>
            <a:pPr marL="0" indent="0" algn="l">
              <a:buNone/>
            </a:pPr>
            <a:r>
              <a:rPr lang="it-IT" sz="1800" noProof="0" dirty="0">
                <a:solidFill>
                  <a:srgbClr val="B8C8CC"/>
                </a:solidFill>
                <a:latin typeface="Arial" pitchFamily="34" charset="0"/>
                <a:ea typeface="Arial" pitchFamily="34" charset="0"/>
                <a:cs typeface="Arial" pitchFamily="34" charset="0"/>
              </a:rPr>
              <a:t>Regione Abruzzo — Assessorato allo Sviluppo economico, Ricerca industriale e Lavoro</a:t>
            </a:r>
            <a:endParaRPr lang="it-IT" sz="1800" noProof="0" dirty="0"/>
          </a:p>
        </p:txBody>
      </p:sp>
      <p:sp>
        <p:nvSpPr>
          <p:cNvPr id="16" name="Text 12"/>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01</a:t>
            </a:r>
            <a:endParaRPr lang="it-IT" sz="1800" noProof="0"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6969502"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Che cosa prevede </a:t>
            </a:r>
            <a:r>
              <a:rPr lang="it-IT" sz="3900" b="1" kern="0" spc="-39" noProof="0" dirty="0">
                <a:solidFill>
                  <a:srgbClr val="2AD4C6"/>
                </a:solidFill>
                <a:latin typeface="Arial" pitchFamily="34" charset="0"/>
                <a:ea typeface="Arial" pitchFamily="34" charset="0"/>
                <a:cs typeface="Arial" pitchFamily="34" charset="0"/>
              </a:rPr>
              <a:t>l'Avviso</a:t>
            </a:r>
            <a:endParaRPr lang="it-IT" sz="3900" noProof="0" dirty="0"/>
          </a:p>
        </p:txBody>
      </p:sp>
      <p:pic>
        <p:nvPicPr>
          <p:cNvPr id="6" name="Image 1"/>
          <p:cNvPicPr>
            <a:picLocks noChangeAspect="1"/>
          </p:cNvPicPr>
          <p:nvPr/>
        </p:nvPicPr>
        <p:blipFill>
          <a:blip r:embed="rId4"/>
          <a:srcRect l="2770" r="2770"/>
          <a:stretch>
            <a:fillRect/>
          </a:stretch>
        </p:blipFill>
        <p:spPr>
          <a:xfrm>
            <a:off x="952500" y="1714500"/>
            <a:ext cx="6096000" cy="7543800"/>
          </a:xfrm>
          <a:prstGeom prst="rect">
            <a:avLst/>
          </a:prstGeom>
        </p:spPr>
      </p:pic>
      <p:sp>
        <p:nvSpPr>
          <p:cNvPr id="7" name="Shape 3"/>
          <p:cNvSpPr/>
          <p:nvPr/>
        </p:nvSpPr>
        <p:spPr>
          <a:xfrm>
            <a:off x="952500" y="7226201"/>
            <a:ext cx="6096000" cy="2032099"/>
          </a:xfrm>
          <a:prstGeom prst="rect">
            <a:avLst/>
          </a:prstGeom>
          <a:solidFill>
            <a:srgbClr val="0B2F3A">
              <a:alpha val="86000"/>
            </a:srgbClr>
          </a:solidFill>
        </p:spPr>
        <p:txBody>
          <a:bodyPr/>
          <a:lstStyle/>
          <a:p>
            <a:endParaRPr lang="it-IT" noProof="0" dirty="0"/>
          </a:p>
        </p:txBody>
      </p:sp>
      <p:sp>
        <p:nvSpPr>
          <p:cNvPr id="8" name="Text 4"/>
          <p:cNvSpPr/>
          <p:nvPr/>
        </p:nvSpPr>
        <p:spPr>
          <a:xfrm>
            <a:off x="1295400" y="7492901"/>
            <a:ext cx="5572506" cy="739080"/>
          </a:xfrm>
          <a:prstGeom prst="rect">
            <a:avLst/>
          </a:prstGeom>
          <a:noFill/>
        </p:spPr>
        <p:txBody>
          <a:bodyPr wrap="square" lIns="25400" tIns="25400" rIns="25400" bIns="25400" rtlCol="0" anchor="t">
            <a:normAutofit lnSpcReduction="10000"/>
          </a:bodyPr>
          <a:lstStyle/>
          <a:p>
            <a:pPr marL="0" indent="0" algn="l">
              <a:lnSpc>
                <a:spcPct val="99459"/>
              </a:lnSpc>
              <a:buNone/>
            </a:pPr>
            <a:r>
              <a:rPr lang="it-IT" sz="2400" b="1" noProof="0" dirty="0">
                <a:solidFill>
                  <a:srgbClr val="FFFFFF"/>
                </a:solidFill>
                <a:latin typeface="Arial" pitchFamily="34" charset="0"/>
                <a:ea typeface="Arial" pitchFamily="34" charset="0"/>
                <a:cs typeface="Arial" pitchFamily="34" charset="0"/>
              </a:rPr>
              <a:t>Tirocini di inserimento e reinserimento lavorativo</a:t>
            </a:r>
            <a:endParaRPr lang="it-IT" sz="2400" noProof="0" dirty="0"/>
          </a:p>
        </p:txBody>
      </p:sp>
      <p:sp>
        <p:nvSpPr>
          <p:cNvPr id="9" name="Text 5"/>
          <p:cNvSpPr/>
          <p:nvPr/>
        </p:nvSpPr>
        <p:spPr>
          <a:xfrm>
            <a:off x="1295400" y="8308181"/>
            <a:ext cx="5572506"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Esperienze formative on-the-job presso datori di lavoro privati in Abruzzo</a:t>
            </a:r>
            <a:endParaRPr lang="it-IT" sz="1950" noProof="0" dirty="0">
              <a:latin typeface="Arial"/>
              <a:cs typeface="Arial"/>
            </a:endParaRPr>
          </a:p>
        </p:txBody>
      </p:sp>
      <p:sp>
        <p:nvSpPr>
          <p:cNvPr id="10" name="Shape 6"/>
          <p:cNvSpPr/>
          <p:nvPr/>
        </p:nvSpPr>
        <p:spPr>
          <a:xfrm>
            <a:off x="7467600" y="1714500"/>
            <a:ext cx="4810125" cy="2934891"/>
          </a:xfrm>
          <a:prstGeom prst="roundRect">
            <a:avLst>
              <a:gd name="adj" fmla="val 4544"/>
            </a:avLst>
          </a:prstGeom>
          <a:solidFill>
            <a:srgbClr val="0E3A45"/>
          </a:solidFill>
          <a:ln w="19050">
            <a:solidFill>
              <a:srgbClr val="1EC9BE"/>
            </a:solidFill>
            <a:prstDash val="solid"/>
          </a:ln>
        </p:spPr>
        <p:txBody>
          <a:bodyPr/>
          <a:lstStyle/>
          <a:p>
            <a:endParaRPr lang="it-IT" noProof="0" dirty="0"/>
          </a:p>
        </p:txBody>
      </p:sp>
      <p:sp>
        <p:nvSpPr>
          <p:cNvPr id="11" name="Text 7"/>
          <p:cNvSpPr/>
          <p:nvPr/>
        </p:nvSpPr>
        <p:spPr>
          <a:xfrm>
            <a:off x="7810500" y="2019300"/>
            <a:ext cx="4536758"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01 · LAVORO</a:t>
            </a:r>
            <a:endParaRPr lang="it-IT" sz="1800" noProof="0" dirty="0"/>
          </a:p>
        </p:txBody>
      </p:sp>
      <p:sp>
        <p:nvSpPr>
          <p:cNvPr id="12" name="Text 8"/>
          <p:cNvSpPr/>
          <p:nvPr/>
        </p:nvSpPr>
        <p:spPr>
          <a:xfrm>
            <a:off x="7810500" y="2400300"/>
            <a:ext cx="4248055" cy="782836"/>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Inserimento e reinserimento</a:t>
            </a:r>
            <a:endParaRPr lang="it-IT" sz="2550" noProof="0" dirty="0"/>
          </a:p>
        </p:txBody>
      </p:sp>
      <p:sp>
        <p:nvSpPr>
          <p:cNvPr id="13" name="Text 9"/>
          <p:cNvSpPr/>
          <p:nvPr/>
        </p:nvSpPr>
        <p:spPr>
          <a:xfrm>
            <a:off x="7810500" y="3259336"/>
            <a:ext cx="4248055"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Per persone disoccupate o inoccupate</a:t>
            </a:r>
            <a:endParaRPr lang="it-IT" sz="1950" noProof="0" dirty="0">
              <a:solidFill>
                <a:srgbClr val="B8C8CC"/>
              </a:solidFill>
              <a:latin typeface="Arial"/>
              <a:cs typeface="Arial"/>
            </a:endParaRPr>
          </a:p>
        </p:txBody>
      </p:sp>
      <p:sp>
        <p:nvSpPr>
          <p:cNvPr id="14" name="Shape 10"/>
          <p:cNvSpPr/>
          <p:nvPr/>
        </p:nvSpPr>
        <p:spPr>
          <a:xfrm>
            <a:off x="12525375" y="1714500"/>
            <a:ext cx="4810125" cy="2934891"/>
          </a:xfrm>
          <a:prstGeom prst="roundRect">
            <a:avLst>
              <a:gd name="adj" fmla="val 4544"/>
            </a:avLst>
          </a:prstGeom>
          <a:solidFill>
            <a:srgbClr val="0E3A45"/>
          </a:solidFill>
          <a:ln w="19050">
            <a:solidFill>
              <a:srgbClr val="1EC9BE"/>
            </a:solidFill>
            <a:prstDash val="solid"/>
          </a:ln>
        </p:spPr>
        <p:txBody>
          <a:bodyPr/>
          <a:lstStyle/>
          <a:p>
            <a:endParaRPr lang="it-IT" noProof="0" dirty="0"/>
          </a:p>
        </p:txBody>
      </p:sp>
      <p:sp>
        <p:nvSpPr>
          <p:cNvPr id="15" name="Text 11"/>
          <p:cNvSpPr/>
          <p:nvPr/>
        </p:nvSpPr>
        <p:spPr>
          <a:xfrm>
            <a:off x="12868275" y="2019300"/>
            <a:ext cx="4536758"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02 · COMPETENZE</a:t>
            </a:r>
            <a:endParaRPr lang="it-IT" sz="1800" noProof="0" dirty="0"/>
          </a:p>
        </p:txBody>
      </p:sp>
      <p:sp>
        <p:nvSpPr>
          <p:cNvPr id="16" name="Text 12"/>
          <p:cNvSpPr/>
          <p:nvPr/>
        </p:nvSpPr>
        <p:spPr>
          <a:xfrm>
            <a:off x="12868275" y="2400300"/>
            <a:ext cx="4536758"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Formazione in azienda</a:t>
            </a:r>
            <a:endParaRPr lang="it-IT" sz="2550" noProof="0" dirty="0"/>
          </a:p>
        </p:txBody>
      </p:sp>
      <p:sp>
        <p:nvSpPr>
          <p:cNvPr id="17" name="Text 13"/>
          <p:cNvSpPr/>
          <p:nvPr/>
        </p:nvSpPr>
        <p:spPr>
          <a:xfrm>
            <a:off x="12868275" y="2886968"/>
            <a:ext cx="4359870" cy="733942"/>
          </a:xfrm>
          <a:prstGeom prst="rect">
            <a:avLst/>
          </a:prstGeom>
          <a:noFill/>
        </p:spPr>
        <p:txBody>
          <a:bodyPr wrap="square" lIns="25400" tIns="25400" rIns="25400" bIns="25400" rtlCol="0" anchor="t">
            <a:normAutofit/>
          </a:bodyPr>
          <a:lstStyle/>
          <a:p>
            <a:pPr>
              <a:lnSpc>
                <a:spcPct val="115742"/>
              </a:lnSpc>
            </a:pPr>
            <a:r>
              <a:rPr lang="it-IT" sz="1950" noProof="0" dirty="0">
                <a:solidFill>
                  <a:srgbClr val="B8C8CC"/>
                </a:solidFill>
                <a:latin typeface="Arial"/>
              </a:rPr>
              <a:t>Competenze professionali acquisite in contesti produttivi reali</a:t>
            </a:r>
          </a:p>
        </p:txBody>
      </p:sp>
      <p:sp>
        <p:nvSpPr>
          <p:cNvPr id="18" name="Shape 14"/>
          <p:cNvSpPr/>
          <p:nvPr/>
        </p:nvSpPr>
        <p:spPr>
          <a:xfrm>
            <a:off x="7467600" y="4897041"/>
            <a:ext cx="4810125" cy="2934891"/>
          </a:xfrm>
          <a:prstGeom prst="roundRect">
            <a:avLst>
              <a:gd name="adj" fmla="val 4544"/>
            </a:avLst>
          </a:prstGeom>
          <a:solidFill>
            <a:srgbClr val="0E3A45"/>
          </a:solidFill>
          <a:ln w="19050">
            <a:solidFill>
              <a:srgbClr val="1EC9BE"/>
            </a:solidFill>
            <a:prstDash val="solid"/>
          </a:ln>
        </p:spPr>
        <p:txBody>
          <a:bodyPr/>
          <a:lstStyle/>
          <a:p>
            <a:endParaRPr lang="it-IT" noProof="0" dirty="0"/>
          </a:p>
        </p:txBody>
      </p:sp>
      <p:sp>
        <p:nvSpPr>
          <p:cNvPr id="19" name="Text 15"/>
          <p:cNvSpPr/>
          <p:nvPr/>
        </p:nvSpPr>
        <p:spPr>
          <a:xfrm>
            <a:off x="7810500" y="5201841"/>
            <a:ext cx="4536758"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03 · INCONTRO</a:t>
            </a:r>
            <a:endParaRPr lang="it-IT" sz="1800" noProof="0" dirty="0"/>
          </a:p>
        </p:txBody>
      </p:sp>
      <p:sp>
        <p:nvSpPr>
          <p:cNvPr id="20" name="Text 16"/>
          <p:cNvSpPr/>
          <p:nvPr/>
        </p:nvSpPr>
        <p:spPr>
          <a:xfrm>
            <a:off x="7810500" y="5582841"/>
            <a:ext cx="4536758"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Domanda e offerta</a:t>
            </a:r>
            <a:endParaRPr lang="it-IT" sz="2550" noProof="0" dirty="0"/>
          </a:p>
        </p:txBody>
      </p:sp>
      <p:sp>
        <p:nvSpPr>
          <p:cNvPr id="21" name="Text 17"/>
          <p:cNvSpPr/>
          <p:nvPr/>
        </p:nvSpPr>
        <p:spPr>
          <a:xfrm>
            <a:off x="7810500" y="6069509"/>
            <a:ext cx="4248055"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Accompagnamento qualificato dei servizi per l'impiego</a:t>
            </a:r>
            <a:endParaRPr lang="it-IT" sz="1950" noProof="0" dirty="0">
              <a:solidFill>
                <a:srgbClr val="B8C8CC"/>
              </a:solidFill>
              <a:latin typeface="Arial"/>
              <a:cs typeface="Arial"/>
            </a:endParaRPr>
          </a:p>
        </p:txBody>
      </p:sp>
      <p:sp>
        <p:nvSpPr>
          <p:cNvPr id="22" name="Shape 18"/>
          <p:cNvSpPr/>
          <p:nvPr/>
        </p:nvSpPr>
        <p:spPr>
          <a:xfrm>
            <a:off x="12525375" y="4897041"/>
            <a:ext cx="4810125" cy="2934891"/>
          </a:xfrm>
          <a:prstGeom prst="roundRect">
            <a:avLst>
              <a:gd name="adj" fmla="val 4544"/>
            </a:avLst>
          </a:prstGeom>
          <a:solidFill>
            <a:srgbClr val="0E3A45"/>
          </a:solidFill>
          <a:ln w="19050">
            <a:solidFill>
              <a:srgbClr val="1EC9BE"/>
            </a:solidFill>
            <a:prstDash val="solid"/>
          </a:ln>
        </p:spPr>
        <p:txBody>
          <a:bodyPr/>
          <a:lstStyle/>
          <a:p>
            <a:endParaRPr lang="it-IT" noProof="0" dirty="0"/>
          </a:p>
        </p:txBody>
      </p:sp>
      <p:sp>
        <p:nvSpPr>
          <p:cNvPr id="23" name="Text 19"/>
          <p:cNvSpPr/>
          <p:nvPr/>
        </p:nvSpPr>
        <p:spPr>
          <a:xfrm>
            <a:off x="12868275" y="5201841"/>
            <a:ext cx="4536758"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04 · STABILITÀ</a:t>
            </a:r>
            <a:endParaRPr lang="it-IT" sz="1800" noProof="0" dirty="0"/>
          </a:p>
        </p:txBody>
      </p:sp>
      <p:sp>
        <p:nvSpPr>
          <p:cNvPr id="24" name="Text 20"/>
          <p:cNvSpPr/>
          <p:nvPr/>
        </p:nvSpPr>
        <p:spPr>
          <a:xfrm>
            <a:off x="12868275" y="5582841"/>
            <a:ext cx="4536758"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Occupazione duratura</a:t>
            </a:r>
            <a:endParaRPr lang="it-IT" sz="2550" noProof="0" dirty="0"/>
          </a:p>
        </p:txBody>
      </p:sp>
      <p:sp>
        <p:nvSpPr>
          <p:cNvPr id="25" name="Text 21"/>
          <p:cNvSpPr/>
          <p:nvPr/>
        </p:nvSpPr>
        <p:spPr>
          <a:xfrm>
            <a:off x="12868275" y="6069509"/>
            <a:ext cx="4248055"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Valorizzazione delle competenze maturate nel tirocinio</a:t>
            </a:r>
            <a:endParaRPr lang="it-IT" sz="1950" noProof="0" dirty="0">
              <a:solidFill>
                <a:srgbClr val="B8C8CC"/>
              </a:solidFill>
              <a:latin typeface="Arial"/>
              <a:cs typeface="Arial"/>
            </a:endParaRPr>
          </a:p>
        </p:txBody>
      </p:sp>
      <p:sp>
        <p:nvSpPr>
          <p:cNvPr id="26" name="Shape 22"/>
          <p:cNvSpPr/>
          <p:nvPr/>
        </p:nvSpPr>
        <p:spPr>
          <a:xfrm>
            <a:off x="7467600" y="8079581"/>
            <a:ext cx="9867900" cy="1178719"/>
          </a:xfrm>
          <a:prstGeom prst="roundRect">
            <a:avLst>
              <a:gd name="adj" fmla="val 11313"/>
            </a:avLst>
          </a:prstGeom>
          <a:solidFill>
            <a:srgbClr val="082933"/>
          </a:solidFill>
        </p:spPr>
        <p:txBody>
          <a:bodyPr/>
          <a:lstStyle/>
          <a:p>
            <a:endParaRPr lang="it-IT" noProof="0" dirty="0"/>
          </a:p>
        </p:txBody>
      </p:sp>
      <p:sp>
        <p:nvSpPr>
          <p:cNvPr id="27" name="Text 23"/>
          <p:cNvSpPr/>
          <p:nvPr/>
        </p:nvSpPr>
        <p:spPr>
          <a:xfrm>
            <a:off x="7810500" y="8535591"/>
            <a:ext cx="1188988"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NATURA</a:t>
            </a:r>
            <a:endParaRPr lang="it-IT" sz="1800" noProof="0" dirty="0"/>
          </a:p>
        </p:txBody>
      </p:sp>
      <p:sp>
        <p:nvSpPr>
          <p:cNvPr id="28" name="Text 24"/>
          <p:cNvSpPr/>
          <p:nvPr/>
        </p:nvSpPr>
        <p:spPr>
          <a:xfrm>
            <a:off x="9228088" y="8327231"/>
            <a:ext cx="7997447"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Percorso di orientamento e formazione: </a:t>
            </a:r>
            <a:r>
              <a:rPr lang="it-IT" sz="1950" b="1" u="sng" noProof="0" dirty="0">
                <a:solidFill>
                  <a:srgbClr val="FFFFFF"/>
                </a:solidFill>
                <a:latin typeface="Arial"/>
                <a:ea typeface="Arial" pitchFamily="34" charset="0"/>
                <a:cs typeface="Arial"/>
              </a:rPr>
              <a:t>non costituisce rapporto di lavoro subordinato</a:t>
            </a:r>
            <a:r>
              <a:rPr lang="it-IT" sz="1950" b="1" noProof="0" dirty="0">
                <a:solidFill>
                  <a:srgbClr val="FFFFFF"/>
                </a:solidFill>
                <a:latin typeface="Arial"/>
                <a:ea typeface="Arial" pitchFamily="34" charset="0"/>
                <a:cs typeface="Arial"/>
              </a:rPr>
              <a:t> </a:t>
            </a:r>
            <a:r>
              <a:rPr lang="it-IT" sz="1950" noProof="0" dirty="0">
                <a:solidFill>
                  <a:srgbClr val="B8C8CC"/>
                </a:solidFill>
                <a:latin typeface="Arial"/>
                <a:ea typeface="Arial" pitchFamily="34" charset="0"/>
                <a:cs typeface="Arial"/>
              </a:rPr>
              <a:t>(L. 234/2021, art. 1, c. 720)</a:t>
            </a:r>
            <a:endParaRPr lang="it-IT" sz="1950" noProof="0" dirty="0">
              <a:latin typeface="Arial"/>
              <a:cs typeface="Arial"/>
            </a:endParaRPr>
          </a:p>
        </p:txBody>
      </p:sp>
      <p:sp>
        <p:nvSpPr>
          <p:cNvPr id="29" name="Shape 25"/>
          <p:cNvSpPr/>
          <p:nvPr/>
        </p:nvSpPr>
        <p:spPr>
          <a:xfrm>
            <a:off x="0" y="9658350"/>
            <a:ext cx="18288000" cy="628650"/>
          </a:xfrm>
          <a:prstGeom prst="rect">
            <a:avLst/>
          </a:prstGeom>
          <a:solidFill>
            <a:srgbClr val="082933"/>
          </a:solidFill>
        </p:spPr>
        <p:txBody>
          <a:bodyPr/>
          <a:lstStyle/>
          <a:p>
            <a:endParaRPr lang="it-IT" noProof="0" dirty="0"/>
          </a:p>
        </p:txBody>
      </p:sp>
      <p:sp>
        <p:nvSpPr>
          <p:cNvPr id="30" name="Text 26"/>
          <p:cNvSpPr/>
          <p:nvPr/>
        </p:nvSpPr>
        <p:spPr>
          <a:xfrm>
            <a:off x="800100" y="9839325"/>
            <a:ext cx="8451413"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 </a:t>
            </a:r>
            <a:endParaRPr lang="it-IT" sz="1800" noProof="0" dirty="0">
              <a:latin typeface="Calibri" panose="020F0502020204030204"/>
              <a:cs typeface="Arial"/>
            </a:endParaRPr>
          </a:p>
        </p:txBody>
      </p:sp>
      <p:sp>
        <p:nvSpPr>
          <p:cNvPr id="31" name="Text 27"/>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02</a:t>
            </a:r>
            <a:endParaRPr lang="it-IT" sz="1800" noProof="0"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5406554"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La misura </a:t>
            </a:r>
            <a:r>
              <a:rPr lang="it-IT" sz="3900" b="1" kern="0" spc="-39" noProof="0" dirty="0">
                <a:solidFill>
                  <a:srgbClr val="2AD4C6"/>
                </a:solidFill>
                <a:latin typeface="Arial" pitchFamily="34" charset="0"/>
                <a:ea typeface="Arial" pitchFamily="34" charset="0"/>
                <a:cs typeface="Arial" pitchFamily="34" charset="0"/>
              </a:rPr>
              <a:t>in numeri</a:t>
            </a:r>
            <a:endParaRPr lang="it-IT" sz="3900" noProof="0" dirty="0"/>
          </a:p>
        </p:txBody>
      </p:sp>
      <p:sp>
        <p:nvSpPr>
          <p:cNvPr id="6" name="Shape 3"/>
          <p:cNvSpPr/>
          <p:nvPr/>
        </p:nvSpPr>
        <p:spPr>
          <a:xfrm>
            <a:off x="952500" y="1714500"/>
            <a:ext cx="3093690" cy="2567136"/>
          </a:xfrm>
          <a:prstGeom prst="roundRect">
            <a:avLst>
              <a:gd name="adj" fmla="val 5195"/>
            </a:avLst>
          </a:prstGeom>
          <a:solidFill>
            <a:srgbClr val="0E3A45"/>
          </a:solidFill>
          <a:ln w="19050">
            <a:solidFill>
              <a:srgbClr val="1EC9BE"/>
            </a:solidFill>
            <a:prstDash val="solid"/>
          </a:ln>
        </p:spPr>
        <p:txBody>
          <a:bodyPr/>
          <a:lstStyle/>
          <a:p>
            <a:endParaRPr lang="it-IT" noProof="0" dirty="0"/>
          </a:p>
        </p:txBody>
      </p:sp>
      <p:sp>
        <p:nvSpPr>
          <p:cNvPr id="7" name="Text 4"/>
          <p:cNvSpPr/>
          <p:nvPr/>
        </p:nvSpPr>
        <p:spPr>
          <a:xfrm>
            <a:off x="1295400" y="2019300"/>
            <a:ext cx="2648679" cy="533400"/>
          </a:xfrm>
          <a:prstGeom prst="rect">
            <a:avLst/>
          </a:prstGeom>
          <a:noFill/>
        </p:spPr>
        <p:txBody>
          <a:bodyPr wrap="none" lIns="25400" tIns="25400" rIns="25400" bIns="25400" rtlCol="0" anchor="t">
            <a:normAutofit lnSpcReduction="10000"/>
          </a:bodyPr>
          <a:lstStyle/>
          <a:p>
            <a:pPr marL="0" indent="0" algn="l">
              <a:lnSpc>
                <a:spcPct val="86667"/>
              </a:lnSpc>
              <a:buNone/>
            </a:pPr>
            <a:r>
              <a:rPr lang="it-IT" sz="3900" b="1" noProof="0" dirty="0">
                <a:solidFill>
                  <a:srgbClr val="2AD4C6"/>
                </a:solidFill>
                <a:latin typeface="Arial" pitchFamily="34" charset="0"/>
                <a:ea typeface="Arial" pitchFamily="34" charset="0"/>
                <a:cs typeface="Arial" pitchFamily="34" charset="0"/>
              </a:rPr>
              <a:t>€ 10 mln</a:t>
            </a:r>
            <a:endParaRPr lang="it-IT" sz="3900" noProof="0" dirty="0"/>
          </a:p>
        </p:txBody>
      </p:sp>
      <p:sp>
        <p:nvSpPr>
          <p:cNvPr id="8" name="Text 5"/>
          <p:cNvSpPr/>
          <p:nvPr/>
        </p:nvSpPr>
        <p:spPr>
          <a:xfrm>
            <a:off x="1295400" y="2667000"/>
            <a:ext cx="2648679" cy="344686"/>
          </a:xfrm>
          <a:prstGeom prst="rect">
            <a:avLst/>
          </a:prstGeom>
          <a:noFill/>
        </p:spPr>
        <p:txBody>
          <a:bodyPr wrap="square" lIns="25400" tIns="25400" rIns="25400" bIns="25400" rtlCol="0" anchor="t">
            <a:normAutofit lnSpcReduction="10000"/>
          </a:bodyPr>
          <a:lstStyle/>
          <a:p>
            <a:pPr marL="0" indent="0" algn="l">
              <a:lnSpc>
                <a:spcPct val="100625"/>
              </a:lnSpc>
              <a:buNone/>
            </a:pPr>
            <a:r>
              <a:rPr lang="it-IT" sz="2100" b="1" noProof="0" dirty="0">
                <a:solidFill>
                  <a:srgbClr val="FFFFFF"/>
                </a:solidFill>
                <a:latin typeface="Arial" pitchFamily="34" charset="0"/>
                <a:ea typeface="Arial" pitchFamily="34" charset="0"/>
                <a:cs typeface="Arial" pitchFamily="34" charset="0"/>
              </a:rPr>
              <a:t>Dotazione</a:t>
            </a:r>
            <a:endParaRPr lang="it-IT" sz="2100" noProof="0" dirty="0"/>
          </a:p>
        </p:txBody>
      </p:sp>
      <p:sp>
        <p:nvSpPr>
          <p:cNvPr id="9" name="Text 6"/>
          <p:cNvSpPr/>
          <p:nvPr/>
        </p:nvSpPr>
        <p:spPr>
          <a:xfrm>
            <a:off x="1282977" y="3005889"/>
            <a:ext cx="2658023" cy="1009047"/>
          </a:xfrm>
          <a:prstGeom prst="rect">
            <a:avLst/>
          </a:prstGeom>
          <a:noFill/>
        </p:spPr>
        <p:txBody>
          <a:bodyPr wrap="square" lIns="25400" tIns="25400" rIns="25400" bIns="25400" rtlCol="0" anchor="t">
            <a:normAutofit/>
          </a:bodyPr>
          <a:lstStyle/>
          <a:p>
            <a:pPr marL="0" indent="0" algn="l">
              <a:lnSpc>
                <a:spcPct val="118286"/>
              </a:lnSpc>
              <a:buNone/>
            </a:pPr>
            <a:r>
              <a:rPr lang="it-IT" sz="1800" noProof="0" dirty="0">
                <a:solidFill>
                  <a:srgbClr val="B8C8CC"/>
                </a:solidFill>
                <a:latin typeface="Arial" pitchFamily="34" charset="0"/>
                <a:ea typeface="Arial" pitchFamily="34" charset="0"/>
                <a:cs typeface="Arial" pitchFamily="34" charset="0"/>
              </a:rPr>
              <a:t>Piano Triennale Politiche Attive, incrementabile</a:t>
            </a:r>
            <a:endParaRPr lang="it-IT" sz="1800" noProof="0" dirty="0"/>
          </a:p>
        </p:txBody>
      </p:sp>
      <p:sp>
        <p:nvSpPr>
          <p:cNvPr id="10" name="Shape 7"/>
          <p:cNvSpPr/>
          <p:nvPr/>
        </p:nvSpPr>
        <p:spPr>
          <a:xfrm>
            <a:off x="4274790" y="1714500"/>
            <a:ext cx="3093690" cy="2567136"/>
          </a:xfrm>
          <a:prstGeom prst="roundRect">
            <a:avLst>
              <a:gd name="adj" fmla="val 5195"/>
            </a:avLst>
          </a:prstGeom>
          <a:solidFill>
            <a:srgbClr val="0E3A45"/>
          </a:solidFill>
          <a:ln w="19050">
            <a:solidFill>
              <a:srgbClr val="1EC9BE"/>
            </a:solidFill>
            <a:prstDash val="solid"/>
          </a:ln>
        </p:spPr>
        <p:txBody>
          <a:bodyPr/>
          <a:lstStyle/>
          <a:p>
            <a:endParaRPr lang="it-IT" noProof="0" dirty="0"/>
          </a:p>
        </p:txBody>
      </p:sp>
      <p:sp>
        <p:nvSpPr>
          <p:cNvPr id="11" name="Text 8"/>
          <p:cNvSpPr/>
          <p:nvPr/>
        </p:nvSpPr>
        <p:spPr>
          <a:xfrm>
            <a:off x="4617690" y="2019300"/>
            <a:ext cx="2648679" cy="533400"/>
          </a:xfrm>
          <a:prstGeom prst="rect">
            <a:avLst/>
          </a:prstGeom>
          <a:noFill/>
        </p:spPr>
        <p:txBody>
          <a:bodyPr wrap="none" lIns="25400" tIns="25400" rIns="25400" bIns="25400" rtlCol="0" anchor="t">
            <a:normAutofit lnSpcReduction="10000"/>
          </a:bodyPr>
          <a:lstStyle/>
          <a:p>
            <a:pPr marL="0" indent="0" algn="l">
              <a:lnSpc>
                <a:spcPct val="86667"/>
              </a:lnSpc>
              <a:buNone/>
            </a:pPr>
            <a:r>
              <a:rPr lang="it-IT" sz="3900" b="1" noProof="0" dirty="0">
                <a:solidFill>
                  <a:srgbClr val="2AD4C6"/>
                </a:solidFill>
                <a:latin typeface="Arial" pitchFamily="34" charset="0"/>
                <a:ea typeface="Arial" pitchFamily="34" charset="0"/>
                <a:cs typeface="Arial" pitchFamily="34" charset="0"/>
              </a:rPr>
              <a:t>€ 800</a:t>
            </a:r>
            <a:endParaRPr lang="it-IT" sz="3900" noProof="0" dirty="0"/>
          </a:p>
        </p:txBody>
      </p:sp>
      <p:sp>
        <p:nvSpPr>
          <p:cNvPr id="12" name="Text 9"/>
          <p:cNvSpPr/>
          <p:nvPr/>
        </p:nvSpPr>
        <p:spPr>
          <a:xfrm>
            <a:off x="4617690" y="2667000"/>
            <a:ext cx="2648679" cy="344686"/>
          </a:xfrm>
          <a:prstGeom prst="rect">
            <a:avLst/>
          </a:prstGeom>
          <a:noFill/>
        </p:spPr>
        <p:txBody>
          <a:bodyPr wrap="square" lIns="25400" tIns="25400" rIns="25400" bIns="25400" rtlCol="0" anchor="t">
            <a:normAutofit lnSpcReduction="10000"/>
          </a:bodyPr>
          <a:lstStyle/>
          <a:p>
            <a:pPr marL="0" indent="0" algn="l">
              <a:lnSpc>
                <a:spcPct val="100625"/>
              </a:lnSpc>
              <a:buNone/>
            </a:pPr>
            <a:r>
              <a:rPr lang="it-IT" sz="2100" b="1" noProof="0" dirty="0">
                <a:solidFill>
                  <a:srgbClr val="FFFFFF"/>
                </a:solidFill>
                <a:latin typeface="Arial" pitchFamily="34" charset="0"/>
                <a:ea typeface="Arial" pitchFamily="34" charset="0"/>
                <a:cs typeface="Arial" pitchFamily="34" charset="0"/>
              </a:rPr>
              <a:t>Indennità mensile</a:t>
            </a:r>
            <a:endParaRPr lang="it-IT" sz="2100" noProof="0" dirty="0"/>
          </a:p>
        </p:txBody>
      </p:sp>
      <p:sp>
        <p:nvSpPr>
          <p:cNvPr id="13" name="Text 10"/>
          <p:cNvSpPr/>
          <p:nvPr/>
        </p:nvSpPr>
        <p:spPr>
          <a:xfrm>
            <a:off x="4617690" y="3030736"/>
            <a:ext cx="2484090" cy="668834"/>
          </a:xfrm>
          <a:prstGeom prst="rect">
            <a:avLst/>
          </a:prstGeom>
          <a:noFill/>
        </p:spPr>
        <p:txBody>
          <a:bodyPr wrap="square" lIns="25400" tIns="25400" rIns="25400" bIns="25400" rtlCol="0" anchor="t">
            <a:normAutofit lnSpcReduction="10000"/>
          </a:bodyPr>
          <a:lstStyle/>
          <a:p>
            <a:pPr marL="0" indent="0" algn="l">
              <a:lnSpc>
                <a:spcPct val="118286"/>
              </a:lnSpc>
              <a:buNone/>
            </a:pPr>
            <a:r>
              <a:rPr lang="it-IT" sz="1800" noProof="0" dirty="0">
                <a:solidFill>
                  <a:srgbClr val="B8C8CC"/>
                </a:solidFill>
                <a:latin typeface="Arial" pitchFamily="34" charset="0"/>
                <a:ea typeface="Arial" pitchFamily="34" charset="0"/>
                <a:cs typeface="Arial" pitchFamily="34" charset="0"/>
              </a:rPr>
              <a:t>Lordi al tirocinante, pagati da INPS</a:t>
            </a:r>
            <a:endParaRPr lang="it-IT" sz="1800" noProof="0" dirty="0"/>
          </a:p>
        </p:txBody>
      </p:sp>
      <p:sp>
        <p:nvSpPr>
          <p:cNvPr id="14" name="Shape 11"/>
          <p:cNvSpPr/>
          <p:nvPr/>
        </p:nvSpPr>
        <p:spPr>
          <a:xfrm>
            <a:off x="7597080" y="1714500"/>
            <a:ext cx="3093690" cy="2567136"/>
          </a:xfrm>
          <a:prstGeom prst="roundRect">
            <a:avLst>
              <a:gd name="adj" fmla="val 5195"/>
            </a:avLst>
          </a:prstGeom>
          <a:solidFill>
            <a:srgbClr val="0E3A45"/>
          </a:solidFill>
          <a:ln w="19050">
            <a:solidFill>
              <a:srgbClr val="1EC9BE"/>
            </a:solidFill>
            <a:prstDash val="solid"/>
          </a:ln>
        </p:spPr>
        <p:txBody>
          <a:bodyPr/>
          <a:lstStyle/>
          <a:p>
            <a:endParaRPr lang="it-IT" noProof="0" dirty="0"/>
          </a:p>
        </p:txBody>
      </p:sp>
      <p:sp>
        <p:nvSpPr>
          <p:cNvPr id="15" name="Text 12"/>
          <p:cNvSpPr/>
          <p:nvPr/>
        </p:nvSpPr>
        <p:spPr>
          <a:xfrm>
            <a:off x="7939980" y="2019300"/>
            <a:ext cx="2648679" cy="533400"/>
          </a:xfrm>
          <a:prstGeom prst="rect">
            <a:avLst/>
          </a:prstGeom>
          <a:noFill/>
        </p:spPr>
        <p:txBody>
          <a:bodyPr wrap="none" lIns="25400" tIns="25400" rIns="25400" bIns="25400" rtlCol="0" anchor="t">
            <a:normAutofit lnSpcReduction="10000"/>
          </a:bodyPr>
          <a:lstStyle/>
          <a:p>
            <a:pPr marL="0" indent="0" algn="l">
              <a:lnSpc>
                <a:spcPct val="86667"/>
              </a:lnSpc>
              <a:buNone/>
            </a:pPr>
            <a:r>
              <a:rPr lang="it-IT" sz="3900" b="1" noProof="0" dirty="0">
                <a:solidFill>
                  <a:srgbClr val="2AD4C6"/>
                </a:solidFill>
                <a:latin typeface="Arial" pitchFamily="34" charset="0"/>
                <a:ea typeface="Arial" pitchFamily="34" charset="0"/>
                <a:cs typeface="Arial" pitchFamily="34" charset="0"/>
              </a:rPr>
              <a:t>€ 537,50</a:t>
            </a:r>
            <a:endParaRPr lang="it-IT" sz="3900" noProof="0" dirty="0"/>
          </a:p>
        </p:txBody>
      </p:sp>
      <p:sp>
        <p:nvSpPr>
          <p:cNvPr id="16" name="Text 13"/>
          <p:cNvSpPr/>
          <p:nvPr/>
        </p:nvSpPr>
        <p:spPr>
          <a:xfrm>
            <a:off x="7939980" y="2667000"/>
            <a:ext cx="2648679" cy="344686"/>
          </a:xfrm>
          <a:prstGeom prst="rect">
            <a:avLst/>
          </a:prstGeom>
          <a:noFill/>
        </p:spPr>
        <p:txBody>
          <a:bodyPr wrap="square" lIns="25400" tIns="25400" rIns="25400" bIns="25400" rtlCol="0" anchor="t">
            <a:normAutofit lnSpcReduction="10000"/>
          </a:bodyPr>
          <a:lstStyle/>
          <a:p>
            <a:pPr marL="0" indent="0" algn="l">
              <a:lnSpc>
                <a:spcPct val="100625"/>
              </a:lnSpc>
              <a:buNone/>
            </a:pPr>
            <a:r>
              <a:rPr lang="it-IT" sz="2100" b="1" noProof="0" dirty="0">
                <a:solidFill>
                  <a:srgbClr val="FFFFFF"/>
                </a:solidFill>
                <a:latin typeface="Arial" pitchFamily="34" charset="0"/>
                <a:ea typeface="Arial" pitchFamily="34" charset="0"/>
                <a:cs typeface="Arial" pitchFamily="34" charset="0"/>
              </a:rPr>
              <a:t>Al promotore</a:t>
            </a:r>
            <a:endParaRPr lang="it-IT" sz="2100" noProof="0" dirty="0"/>
          </a:p>
        </p:txBody>
      </p:sp>
      <p:sp>
        <p:nvSpPr>
          <p:cNvPr id="17" name="Text 14"/>
          <p:cNvSpPr/>
          <p:nvPr/>
        </p:nvSpPr>
        <p:spPr>
          <a:xfrm>
            <a:off x="7939980" y="3005889"/>
            <a:ext cx="2645600" cy="1009047"/>
          </a:xfrm>
          <a:prstGeom prst="rect">
            <a:avLst/>
          </a:prstGeom>
          <a:noFill/>
        </p:spPr>
        <p:txBody>
          <a:bodyPr wrap="square" lIns="25400" tIns="25400" rIns="25400" bIns="25400" rtlCol="0" anchor="t">
            <a:normAutofit/>
          </a:bodyPr>
          <a:lstStyle/>
          <a:p>
            <a:pPr marL="0" indent="0" algn="l">
              <a:lnSpc>
                <a:spcPct val="118286"/>
              </a:lnSpc>
              <a:buNone/>
            </a:pPr>
            <a:r>
              <a:rPr lang="it-IT" sz="1800" noProof="0" dirty="0">
                <a:solidFill>
                  <a:srgbClr val="B8C8CC"/>
                </a:solidFill>
                <a:latin typeface="Arial" pitchFamily="34" charset="0"/>
                <a:ea typeface="Arial" pitchFamily="34" charset="0"/>
                <a:cs typeface="Arial" pitchFamily="34" charset="0"/>
              </a:rPr>
              <a:t>Forfait per tirocinio completato (esclusi CPI)</a:t>
            </a:r>
            <a:endParaRPr lang="it-IT" sz="1800" noProof="0" dirty="0"/>
          </a:p>
        </p:txBody>
      </p:sp>
      <p:sp>
        <p:nvSpPr>
          <p:cNvPr id="18" name="Shape 15"/>
          <p:cNvSpPr/>
          <p:nvPr/>
        </p:nvSpPr>
        <p:spPr>
          <a:xfrm>
            <a:off x="10919371" y="1714500"/>
            <a:ext cx="3093690" cy="2567136"/>
          </a:xfrm>
          <a:prstGeom prst="roundRect">
            <a:avLst>
              <a:gd name="adj" fmla="val 5195"/>
            </a:avLst>
          </a:prstGeom>
          <a:solidFill>
            <a:srgbClr val="0E3A45"/>
          </a:solidFill>
          <a:ln w="19050">
            <a:solidFill>
              <a:srgbClr val="1EC9BE"/>
            </a:solidFill>
            <a:prstDash val="solid"/>
          </a:ln>
        </p:spPr>
        <p:txBody>
          <a:bodyPr/>
          <a:lstStyle/>
          <a:p>
            <a:endParaRPr lang="it-IT" noProof="0" dirty="0"/>
          </a:p>
        </p:txBody>
      </p:sp>
      <p:sp>
        <p:nvSpPr>
          <p:cNvPr id="19" name="Text 16"/>
          <p:cNvSpPr/>
          <p:nvPr/>
        </p:nvSpPr>
        <p:spPr>
          <a:xfrm>
            <a:off x="11262271" y="2019300"/>
            <a:ext cx="2648679" cy="533400"/>
          </a:xfrm>
          <a:prstGeom prst="rect">
            <a:avLst/>
          </a:prstGeom>
          <a:noFill/>
        </p:spPr>
        <p:txBody>
          <a:bodyPr wrap="none" lIns="25400" tIns="25400" rIns="25400" bIns="25400" rtlCol="0" anchor="t">
            <a:normAutofit lnSpcReduction="10000"/>
          </a:bodyPr>
          <a:lstStyle/>
          <a:p>
            <a:pPr marL="0" indent="0" algn="l">
              <a:lnSpc>
                <a:spcPct val="86667"/>
              </a:lnSpc>
              <a:buNone/>
            </a:pPr>
            <a:r>
              <a:rPr lang="it-IT" sz="3900" b="1" noProof="0" dirty="0">
                <a:solidFill>
                  <a:srgbClr val="2AD4C6"/>
                </a:solidFill>
                <a:latin typeface="Arial" pitchFamily="34" charset="0"/>
                <a:ea typeface="Arial" pitchFamily="34" charset="0"/>
                <a:cs typeface="Arial" pitchFamily="34" charset="0"/>
              </a:rPr>
              <a:t>70%</a:t>
            </a:r>
            <a:endParaRPr lang="it-IT" sz="3900" noProof="0" dirty="0"/>
          </a:p>
        </p:txBody>
      </p:sp>
      <p:sp>
        <p:nvSpPr>
          <p:cNvPr id="20" name="Text 17"/>
          <p:cNvSpPr/>
          <p:nvPr/>
        </p:nvSpPr>
        <p:spPr>
          <a:xfrm>
            <a:off x="11262271" y="2667000"/>
            <a:ext cx="2648679" cy="344686"/>
          </a:xfrm>
          <a:prstGeom prst="rect">
            <a:avLst/>
          </a:prstGeom>
          <a:noFill/>
        </p:spPr>
        <p:txBody>
          <a:bodyPr wrap="square" lIns="25400" tIns="25400" rIns="25400" bIns="25400" rtlCol="0" anchor="t">
            <a:normAutofit lnSpcReduction="10000"/>
          </a:bodyPr>
          <a:lstStyle/>
          <a:p>
            <a:pPr marL="0" indent="0" algn="l">
              <a:lnSpc>
                <a:spcPct val="100625"/>
              </a:lnSpc>
              <a:buNone/>
            </a:pPr>
            <a:r>
              <a:rPr lang="it-IT" sz="2100" b="1" noProof="0" dirty="0">
                <a:solidFill>
                  <a:srgbClr val="FFFFFF"/>
                </a:solidFill>
                <a:latin typeface="Arial" pitchFamily="34" charset="0"/>
                <a:ea typeface="Arial" pitchFamily="34" charset="0"/>
                <a:cs typeface="Arial" pitchFamily="34" charset="0"/>
              </a:rPr>
              <a:t>Soglia presenze</a:t>
            </a:r>
            <a:endParaRPr lang="it-IT" sz="2100" noProof="0" dirty="0"/>
          </a:p>
        </p:txBody>
      </p:sp>
      <p:sp>
        <p:nvSpPr>
          <p:cNvPr id="21" name="Text 18"/>
          <p:cNvSpPr/>
          <p:nvPr/>
        </p:nvSpPr>
        <p:spPr>
          <a:xfrm>
            <a:off x="11262271" y="3030736"/>
            <a:ext cx="2484090" cy="668834"/>
          </a:xfrm>
          <a:prstGeom prst="rect">
            <a:avLst/>
          </a:prstGeom>
          <a:noFill/>
        </p:spPr>
        <p:txBody>
          <a:bodyPr wrap="square" lIns="25400" tIns="25400" rIns="25400" bIns="25400" rtlCol="0" anchor="t">
            <a:normAutofit lnSpcReduction="10000"/>
          </a:bodyPr>
          <a:lstStyle/>
          <a:p>
            <a:pPr marL="0" indent="0" algn="l">
              <a:lnSpc>
                <a:spcPct val="118286"/>
              </a:lnSpc>
              <a:buNone/>
            </a:pPr>
            <a:r>
              <a:rPr lang="it-IT" sz="1800" noProof="0" dirty="0">
                <a:solidFill>
                  <a:srgbClr val="B8C8CC"/>
                </a:solidFill>
                <a:latin typeface="Arial" pitchFamily="34" charset="0"/>
                <a:ea typeface="Arial" pitchFamily="34" charset="0"/>
                <a:cs typeface="Arial" pitchFamily="34" charset="0"/>
              </a:rPr>
              <a:t>Ore mensili del PFI per l'indennità piena</a:t>
            </a:r>
            <a:endParaRPr lang="it-IT" sz="1800" noProof="0" dirty="0"/>
          </a:p>
        </p:txBody>
      </p:sp>
      <p:sp>
        <p:nvSpPr>
          <p:cNvPr id="22" name="Shape 19"/>
          <p:cNvSpPr/>
          <p:nvPr/>
        </p:nvSpPr>
        <p:spPr>
          <a:xfrm>
            <a:off x="14241661" y="1714500"/>
            <a:ext cx="3093690" cy="2567136"/>
          </a:xfrm>
          <a:prstGeom prst="roundRect">
            <a:avLst>
              <a:gd name="adj" fmla="val 5195"/>
            </a:avLst>
          </a:prstGeom>
          <a:solidFill>
            <a:srgbClr val="0E3A45"/>
          </a:solidFill>
          <a:ln w="19050">
            <a:solidFill>
              <a:srgbClr val="1EC9BE"/>
            </a:solidFill>
            <a:prstDash val="solid"/>
          </a:ln>
        </p:spPr>
        <p:txBody>
          <a:bodyPr/>
          <a:lstStyle/>
          <a:p>
            <a:endParaRPr lang="it-IT" noProof="0" dirty="0"/>
          </a:p>
        </p:txBody>
      </p:sp>
      <p:sp>
        <p:nvSpPr>
          <p:cNvPr id="23" name="Text 20"/>
          <p:cNvSpPr/>
          <p:nvPr/>
        </p:nvSpPr>
        <p:spPr>
          <a:xfrm>
            <a:off x="14584561" y="2019300"/>
            <a:ext cx="2648679" cy="533400"/>
          </a:xfrm>
          <a:prstGeom prst="rect">
            <a:avLst/>
          </a:prstGeom>
          <a:noFill/>
        </p:spPr>
        <p:txBody>
          <a:bodyPr wrap="none" lIns="25400" tIns="25400" rIns="25400" bIns="25400" rtlCol="0" anchor="t">
            <a:normAutofit lnSpcReduction="10000"/>
          </a:bodyPr>
          <a:lstStyle/>
          <a:p>
            <a:pPr marL="0" indent="0" algn="l">
              <a:lnSpc>
                <a:spcPct val="86667"/>
              </a:lnSpc>
              <a:buNone/>
            </a:pPr>
            <a:r>
              <a:rPr lang="it-IT" sz="3900" b="1" noProof="0" dirty="0">
                <a:solidFill>
                  <a:srgbClr val="2AD4C6"/>
                </a:solidFill>
                <a:latin typeface="Arial" pitchFamily="34" charset="0"/>
                <a:ea typeface="Arial" pitchFamily="34" charset="0"/>
                <a:cs typeface="Arial" pitchFamily="34" charset="0"/>
              </a:rPr>
              <a:t>30 gg</a:t>
            </a:r>
            <a:endParaRPr lang="it-IT" sz="3900" noProof="0" dirty="0"/>
          </a:p>
        </p:txBody>
      </p:sp>
      <p:sp>
        <p:nvSpPr>
          <p:cNvPr id="24" name="Text 21"/>
          <p:cNvSpPr/>
          <p:nvPr/>
        </p:nvSpPr>
        <p:spPr>
          <a:xfrm>
            <a:off x="14584561" y="2667000"/>
            <a:ext cx="2648679" cy="344686"/>
          </a:xfrm>
          <a:prstGeom prst="rect">
            <a:avLst/>
          </a:prstGeom>
          <a:noFill/>
        </p:spPr>
        <p:txBody>
          <a:bodyPr wrap="square" lIns="25400" tIns="25400" rIns="25400" bIns="25400" rtlCol="0" anchor="t">
            <a:normAutofit lnSpcReduction="10000"/>
          </a:bodyPr>
          <a:lstStyle/>
          <a:p>
            <a:pPr marL="0" indent="0" algn="l">
              <a:lnSpc>
                <a:spcPct val="100625"/>
              </a:lnSpc>
              <a:buNone/>
            </a:pPr>
            <a:r>
              <a:rPr lang="it-IT" sz="2100" b="1" noProof="0" dirty="0">
                <a:solidFill>
                  <a:srgbClr val="FFFFFF"/>
                </a:solidFill>
                <a:latin typeface="Arial" pitchFamily="34" charset="0"/>
                <a:ea typeface="Arial" pitchFamily="34" charset="0"/>
                <a:cs typeface="Arial" pitchFamily="34" charset="0"/>
              </a:rPr>
              <a:t>Istruttoria</a:t>
            </a:r>
            <a:endParaRPr lang="it-IT" sz="2100" noProof="0" dirty="0"/>
          </a:p>
        </p:txBody>
      </p:sp>
      <p:sp>
        <p:nvSpPr>
          <p:cNvPr id="25" name="Text 22"/>
          <p:cNvSpPr/>
          <p:nvPr/>
        </p:nvSpPr>
        <p:spPr>
          <a:xfrm>
            <a:off x="14584561" y="3030736"/>
            <a:ext cx="2484090" cy="668834"/>
          </a:xfrm>
          <a:prstGeom prst="rect">
            <a:avLst/>
          </a:prstGeom>
          <a:noFill/>
        </p:spPr>
        <p:txBody>
          <a:bodyPr wrap="square" lIns="25400" tIns="25400" rIns="25400" bIns="25400" rtlCol="0" anchor="t">
            <a:normAutofit lnSpcReduction="10000"/>
          </a:bodyPr>
          <a:lstStyle/>
          <a:p>
            <a:pPr marL="0" indent="0" algn="l">
              <a:lnSpc>
                <a:spcPct val="118286"/>
              </a:lnSpc>
              <a:buNone/>
            </a:pPr>
            <a:r>
              <a:rPr lang="it-IT" sz="1800" noProof="0" dirty="0">
                <a:solidFill>
                  <a:srgbClr val="B8C8CC"/>
                </a:solidFill>
                <a:latin typeface="Arial" pitchFamily="34" charset="0"/>
                <a:ea typeface="Arial" pitchFamily="34" charset="0"/>
                <a:cs typeface="Arial" pitchFamily="34" charset="0"/>
              </a:rPr>
              <a:t>Dalla domanda completa</a:t>
            </a:r>
            <a:endParaRPr lang="it-IT" sz="1800" noProof="0" dirty="0"/>
          </a:p>
        </p:txBody>
      </p:sp>
      <p:sp>
        <p:nvSpPr>
          <p:cNvPr id="26" name="Shape 23"/>
          <p:cNvSpPr/>
          <p:nvPr/>
        </p:nvSpPr>
        <p:spPr>
          <a:xfrm>
            <a:off x="952500" y="4567386"/>
            <a:ext cx="5308550" cy="4690914"/>
          </a:xfrm>
          <a:prstGeom prst="roundRect">
            <a:avLst>
              <a:gd name="adj" fmla="val 2843"/>
            </a:avLst>
          </a:prstGeom>
          <a:solidFill>
            <a:srgbClr val="0E3A45"/>
          </a:solidFill>
          <a:ln w="19050">
            <a:solidFill>
              <a:srgbClr val="1F5762"/>
            </a:solidFill>
            <a:prstDash val="solid"/>
          </a:ln>
        </p:spPr>
        <p:txBody>
          <a:bodyPr/>
          <a:lstStyle/>
          <a:p>
            <a:endParaRPr lang="it-IT" noProof="0" dirty="0"/>
          </a:p>
        </p:txBody>
      </p:sp>
      <p:sp>
        <p:nvSpPr>
          <p:cNvPr id="27" name="Text 24"/>
          <p:cNvSpPr/>
          <p:nvPr/>
        </p:nvSpPr>
        <p:spPr>
          <a:xfrm>
            <a:off x="1295400" y="5951934"/>
            <a:ext cx="508502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ORIENTAMENTO E FORMAZIONE</a:t>
            </a:r>
            <a:endParaRPr lang="it-IT" sz="1800" noProof="0" dirty="0"/>
          </a:p>
        </p:txBody>
      </p:sp>
      <p:sp>
        <p:nvSpPr>
          <p:cNvPr id="28" name="Text 25"/>
          <p:cNvSpPr/>
          <p:nvPr/>
        </p:nvSpPr>
        <p:spPr>
          <a:xfrm>
            <a:off x="1295400" y="6332934"/>
            <a:ext cx="5085025" cy="800100"/>
          </a:xfrm>
          <a:prstGeom prst="rect">
            <a:avLst/>
          </a:prstGeom>
          <a:noFill/>
        </p:spPr>
        <p:txBody>
          <a:bodyPr wrap="square" lIns="25400" tIns="25400" rIns="25400" bIns="25400" rtlCol="0" anchor="t">
            <a:normAutofit lnSpcReduction="10000"/>
          </a:bodyPr>
          <a:lstStyle/>
          <a:p>
            <a:pPr marL="0" indent="0" algn="l">
              <a:lnSpc>
                <a:spcPct val="86957"/>
              </a:lnSpc>
              <a:buNone/>
            </a:pPr>
            <a:r>
              <a:rPr lang="it-IT" sz="6000" b="1" noProof="0" dirty="0">
                <a:solidFill>
                  <a:srgbClr val="FFFFFF"/>
                </a:solidFill>
                <a:latin typeface="Arial" pitchFamily="34" charset="0"/>
                <a:ea typeface="Arial" pitchFamily="34" charset="0"/>
                <a:cs typeface="Arial" pitchFamily="34" charset="0"/>
              </a:rPr>
              <a:t>2–6 </a:t>
            </a:r>
            <a:r>
              <a:rPr lang="it-IT" sz="2700" b="1" noProof="0" dirty="0">
                <a:solidFill>
                  <a:srgbClr val="B8C8CC"/>
                </a:solidFill>
                <a:latin typeface="Arial" pitchFamily="34" charset="0"/>
                <a:ea typeface="Arial" pitchFamily="34" charset="0"/>
                <a:cs typeface="Arial" pitchFamily="34" charset="0"/>
              </a:rPr>
              <a:t>mesi</a:t>
            </a:r>
            <a:endParaRPr lang="it-IT" sz="6000" noProof="0" dirty="0"/>
          </a:p>
        </p:txBody>
      </p:sp>
      <p:sp>
        <p:nvSpPr>
          <p:cNvPr id="29" name="Text 26"/>
          <p:cNvSpPr/>
          <p:nvPr/>
        </p:nvSpPr>
        <p:spPr>
          <a:xfrm>
            <a:off x="1295400" y="7190184"/>
            <a:ext cx="4761433"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Neodiplomati, neolaureati e qualificati entro 24 mesi dal titolo</a:t>
            </a:r>
            <a:endParaRPr lang="it-IT" sz="1950" noProof="0" dirty="0"/>
          </a:p>
        </p:txBody>
      </p:sp>
      <p:sp>
        <p:nvSpPr>
          <p:cNvPr id="30" name="Shape 27"/>
          <p:cNvSpPr/>
          <p:nvPr/>
        </p:nvSpPr>
        <p:spPr>
          <a:xfrm>
            <a:off x="6489650" y="4567386"/>
            <a:ext cx="5308550" cy="4690914"/>
          </a:xfrm>
          <a:prstGeom prst="roundRect">
            <a:avLst>
              <a:gd name="adj" fmla="val 2843"/>
            </a:avLst>
          </a:prstGeom>
          <a:solidFill>
            <a:srgbClr val="0E3A45"/>
          </a:solidFill>
          <a:ln w="19050">
            <a:solidFill>
              <a:srgbClr val="1F5762"/>
            </a:solidFill>
            <a:prstDash val="solid"/>
          </a:ln>
        </p:spPr>
        <p:txBody>
          <a:bodyPr/>
          <a:lstStyle/>
          <a:p>
            <a:endParaRPr lang="it-IT" noProof="0" dirty="0"/>
          </a:p>
        </p:txBody>
      </p:sp>
      <p:sp>
        <p:nvSpPr>
          <p:cNvPr id="31" name="Text 28"/>
          <p:cNvSpPr/>
          <p:nvPr/>
        </p:nvSpPr>
        <p:spPr>
          <a:xfrm>
            <a:off x="6832550" y="5951934"/>
            <a:ext cx="508502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INSERIMENTO E REINSERIMENTO</a:t>
            </a:r>
            <a:endParaRPr lang="it-IT" sz="1800" noProof="0" dirty="0"/>
          </a:p>
        </p:txBody>
      </p:sp>
      <p:sp>
        <p:nvSpPr>
          <p:cNvPr id="32" name="Text 29"/>
          <p:cNvSpPr/>
          <p:nvPr/>
        </p:nvSpPr>
        <p:spPr>
          <a:xfrm>
            <a:off x="6832550" y="6332934"/>
            <a:ext cx="5085025" cy="800100"/>
          </a:xfrm>
          <a:prstGeom prst="rect">
            <a:avLst/>
          </a:prstGeom>
          <a:noFill/>
        </p:spPr>
        <p:txBody>
          <a:bodyPr wrap="square" lIns="25400" tIns="25400" rIns="25400" bIns="25400" rtlCol="0" anchor="t">
            <a:normAutofit lnSpcReduction="10000"/>
          </a:bodyPr>
          <a:lstStyle/>
          <a:p>
            <a:pPr marL="0" indent="0" algn="l">
              <a:lnSpc>
                <a:spcPct val="86957"/>
              </a:lnSpc>
              <a:buNone/>
            </a:pPr>
            <a:r>
              <a:rPr lang="it-IT" sz="6000" b="1" noProof="0" dirty="0">
                <a:solidFill>
                  <a:srgbClr val="FFFFFF"/>
                </a:solidFill>
                <a:latin typeface="Arial" pitchFamily="34" charset="0"/>
                <a:ea typeface="Arial" pitchFamily="34" charset="0"/>
                <a:cs typeface="Arial" pitchFamily="34" charset="0"/>
              </a:rPr>
              <a:t>2–12 </a:t>
            </a:r>
            <a:r>
              <a:rPr lang="it-IT" sz="2700" b="1" noProof="0" dirty="0">
                <a:solidFill>
                  <a:srgbClr val="B8C8CC"/>
                </a:solidFill>
                <a:latin typeface="Arial" pitchFamily="34" charset="0"/>
                <a:ea typeface="Arial" pitchFamily="34" charset="0"/>
                <a:cs typeface="Arial" pitchFamily="34" charset="0"/>
              </a:rPr>
              <a:t>mesi</a:t>
            </a:r>
            <a:endParaRPr lang="it-IT" sz="6000" noProof="0" dirty="0"/>
          </a:p>
        </p:txBody>
      </p:sp>
      <p:sp>
        <p:nvSpPr>
          <p:cNvPr id="33" name="Text 30"/>
          <p:cNvSpPr/>
          <p:nvPr/>
        </p:nvSpPr>
        <p:spPr>
          <a:xfrm>
            <a:off x="6832550" y="7190184"/>
            <a:ext cx="4761433"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Disoccupati, lavoratori con sostegno al reddito o a rischio, svantaggiati</a:t>
            </a:r>
            <a:endParaRPr lang="it-IT" sz="1950" noProof="0" dirty="0"/>
          </a:p>
        </p:txBody>
      </p:sp>
      <p:sp>
        <p:nvSpPr>
          <p:cNvPr id="34" name="Shape 31"/>
          <p:cNvSpPr/>
          <p:nvPr/>
        </p:nvSpPr>
        <p:spPr>
          <a:xfrm>
            <a:off x="12026801" y="4567386"/>
            <a:ext cx="5308550" cy="4690914"/>
          </a:xfrm>
          <a:prstGeom prst="roundRect">
            <a:avLst>
              <a:gd name="adj" fmla="val 2843"/>
            </a:avLst>
          </a:prstGeom>
          <a:solidFill>
            <a:srgbClr val="0E3A45"/>
          </a:solidFill>
          <a:ln w="19050">
            <a:solidFill>
              <a:srgbClr val="1F5762"/>
            </a:solidFill>
            <a:prstDash val="solid"/>
          </a:ln>
        </p:spPr>
        <p:txBody>
          <a:bodyPr/>
          <a:lstStyle/>
          <a:p>
            <a:endParaRPr lang="it-IT" noProof="0" dirty="0"/>
          </a:p>
        </p:txBody>
      </p:sp>
      <p:sp>
        <p:nvSpPr>
          <p:cNvPr id="35" name="Text 32"/>
          <p:cNvSpPr/>
          <p:nvPr/>
        </p:nvSpPr>
        <p:spPr>
          <a:xfrm>
            <a:off x="12369701" y="5951934"/>
            <a:ext cx="508502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PERSONE CON DISABILITÀ</a:t>
            </a:r>
            <a:endParaRPr lang="it-IT" sz="1800" noProof="0" dirty="0"/>
          </a:p>
        </p:txBody>
      </p:sp>
      <p:sp>
        <p:nvSpPr>
          <p:cNvPr id="36" name="Text 33"/>
          <p:cNvSpPr/>
          <p:nvPr/>
        </p:nvSpPr>
        <p:spPr>
          <a:xfrm>
            <a:off x="12369701" y="6332934"/>
            <a:ext cx="5085025" cy="800100"/>
          </a:xfrm>
          <a:prstGeom prst="rect">
            <a:avLst/>
          </a:prstGeom>
          <a:noFill/>
        </p:spPr>
        <p:txBody>
          <a:bodyPr wrap="square" lIns="25400" tIns="25400" rIns="25400" bIns="25400" rtlCol="0" anchor="t">
            <a:normAutofit lnSpcReduction="10000"/>
          </a:bodyPr>
          <a:lstStyle/>
          <a:p>
            <a:pPr marL="0" indent="0" algn="l">
              <a:lnSpc>
                <a:spcPct val="86957"/>
              </a:lnSpc>
              <a:buNone/>
            </a:pPr>
            <a:r>
              <a:rPr lang="it-IT" sz="6000" b="1" noProof="0" dirty="0">
                <a:solidFill>
                  <a:srgbClr val="FFFFFF"/>
                </a:solidFill>
                <a:latin typeface="Arial" pitchFamily="34" charset="0"/>
                <a:ea typeface="Arial" pitchFamily="34" charset="0"/>
                <a:cs typeface="Arial" pitchFamily="34" charset="0"/>
              </a:rPr>
              <a:t>fino a 24 </a:t>
            </a:r>
            <a:r>
              <a:rPr lang="it-IT" sz="2700" b="1" noProof="0" dirty="0">
                <a:solidFill>
                  <a:srgbClr val="B8C8CC"/>
                </a:solidFill>
                <a:latin typeface="Arial" pitchFamily="34" charset="0"/>
                <a:ea typeface="Arial" pitchFamily="34" charset="0"/>
                <a:cs typeface="Arial" pitchFamily="34" charset="0"/>
              </a:rPr>
              <a:t>mesi</a:t>
            </a:r>
            <a:endParaRPr lang="it-IT" sz="6000" noProof="0" dirty="0"/>
          </a:p>
        </p:txBody>
      </p:sp>
      <p:sp>
        <p:nvSpPr>
          <p:cNvPr id="37" name="Text 34"/>
          <p:cNvSpPr/>
          <p:nvPr/>
        </p:nvSpPr>
        <p:spPr>
          <a:xfrm>
            <a:off x="12369701" y="7190184"/>
            <a:ext cx="4761433"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Disabili fisici, psichici, sensoriali e invalidi civili (L. 68/1999)</a:t>
            </a:r>
            <a:endParaRPr lang="it-IT" sz="1950" noProof="0" dirty="0"/>
          </a:p>
        </p:txBody>
      </p:sp>
      <p:sp>
        <p:nvSpPr>
          <p:cNvPr id="38" name="Shape 35"/>
          <p:cNvSpPr/>
          <p:nvPr/>
        </p:nvSpPr>
        <p:spPr>
          <a:xfrm>
            <a:off x="0" y="9658350"/>
            <a:ext cx="18288000" cy="628650"/>
          </a:xfrm>
          <a:prstGeom prst="rect">
            <a:avLst/>
          </a:prstGeom>
          <a:solidFill>
            <a:srgbClr val="082933"/>
          </a:solidFill>
        </p:spPr>
        <p:txBody>
          <a:bodyPr/>
          <a:lstStyle/>
          <a:p>
            <a:endParaRPr lang="it-IT" noProof="0" dirty="0"/>
          </a:p>
        </p:txBody>
      </p:sp>
      <p:sp>
        <p:nvSpPr>
          <p:cNvPr id="39" name="Text 36"/>
          <p:cNvSpPr/>
          <p:nvPr/>
        </p:nvSpPr>
        <p:spPr>
          <a:xfrm>
            <a:off x="800100" y="9839325"/>
            <a:ext cx="9919409"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 </a:t>
            </a:r>
            <a:endParaRPr lang="it-IT" sz="1800" noProof="0" dirty="0">
              <a:solidFill>
                <a:srgbClr val="B8C8CC"/>
              </a:solidFill>
              <a:latin typeface="Arial"/>
              <a:cs typeface="Arial"/>
            </a:endParaRPr>
          </a:p>
        </p:txBody>
      </p:sp>
      <p:sp>
        <p:nvSpPr>
          <p:cNvPr id="40" name="Text 37"/>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03</a:t>
            </a:r>
            <a:endParaRPr lang="it-IT" sz="1800" noProof="0"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5846936"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Destinatari </a:t>
            </a:r>
            <a:r>
              <a:rPr lang="it-IT" sz="3900" b="1" kern="0" spc="-39" noProof="0" dirty="0">
                <a:solidFill>
                  <a:srgbClr val="2AD4C6"/>
                </a:solidFill>
                <a:latin typeface="Arial" pitchFamily="34" charset="0"/>
                <a:ea typeface="Arial" pitchFamily="34" charset="0"/>
                <a:cs typeface="Arial" pitchFamily="34" charset="0"/>
              </a:rPr>
              <a:t>e requisiti</a:t>
            </a:r>
            <a:endParaRPr lang="it-IT" sz="3900" noProof="0" dirty="0"/>
          </a:p>
        </p:txBody>
      </p:sp>
      <p:sp>
        <p:nvSpPr>
          <p:cNvPr id="6" name="Shape 3"/>
          <p:cNvSpPr/>
          <p:nvPr/>
        </p:nvSpPr>
        <p:spPr>
          <a:xfrm>
            <a:off x="952500" y="1714500"/>
            <a:ext cx="5410200" cy="7543800"/>
          </a:xfrm>
          <a:prstGeom prst="roundRect">
            <a:avLst>
              <a:gd name="adj" fmla="val 2465"/>
            </a:avLst>
          </a:prstGeom>
          <a:solidFill>
            <a:srgbClr val="0E3A45"/>
          </a:solidFill>
          <a:ln w="19050">
            <a:solidFill>
              <a:srgbClr val="1EC9BE"/>
            </a:solidFill>
            <a:prstDash val="solid"/>
          </a:ln>
        </p:spPr>
        <p:txBody>
          <a:bodyPr/>
          <a:lstStyle/>
          <a:p>
            <a:endParaRPr lang="it-IT" noProof="0" dirty="0"/>
          </a:p>
        </p:txBody>
      </p:sp>
      <p:sp>
        <p:nvSpPr>
          <p:cNvPr id="7" name="Text 4"/>
          <p:cNvSpPr/>
          <p:nvPr/>
        </p:nvSpPr>
        <p:spPr>
          <a:xfrm>
            <a:off x="1295400" y="2019300"/>
            <a:ext cx="519684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CHI PUÒ PARTECIPARE</a:t>
            </a:r>
            <a:endParaRPr lang="it-IT" sz="1800" noProof="0" dirty="0"/>
          </a:p>
        </p:txBody>
      </p:sp>
      <p:sp>
        <p:nvSpPr>
          <p:cNvPr id="8" name="Text 5"/>
          <p:cNvSpPr/>
          <p:nvPr/>
        </p:nvSpPr>
        <p:spPr>
          <a:xfrm>
            <a:off x="1295400" y="2400300"/>
            <a:ext cx="4866132" cy="782836"/>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Persone maggiorenni che siano:</a:t>
            </a:r>
            <a:endParaRPr lang="it-IT" sz="2550" noProof="0" dirty="0"/>
          </a:p>
        </p:txBody>
      </p:sp>
      <p:sp>
        <p:nvSpPr>
          <p:cNvPr id="9" name="Text 6"/>
          <p:cNvSpPr/>
          <p:nvPr/>
        </p:nvSpPr>
        <p:spPr>
          <a:xfrm>
            <a:off x="1295401" y="3396000"/>
            <a:ext cx="4866131" cy="766295"/>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disoccupate </a:t>
            </a:r>
            <a:r>
              <a:rPr lang="it-IT" sz="1950" noProof="0" dirty="0">
                <a:solidFill>
                  <a:srgbClr val="B8C8CC"/>
                </a:solidFill>
                <a:latin typeface="Arial"/>
                <a:ea typeface="Arial" pitchFamily="34" charset="0"/>
                <a:cs typeface="Arial"/>
              </a:rPr>
              <a:t>o </a:t>
            </a:r>
            <a:r>
              <a:rPr lang="it-IT" sz="1950" b="1" noProof="0" dirty="0">
                <a:solidFill>
                  <a:srgbClr val="FFFFFF"/>
                </a:solidFill>
                <a:latin typeface="Arial"/>
                <a:ea typeface="Arial" pitchFamily="34" charset="0"/>
                <a:cs typeface="Arial"/>
              </a:rPr>
              <a:t>inoccupate </a:t>
            </a:r>
            <a:r>
              <a:rPr lang="it-IT" sz="1950" noProof="0" dirty="0">
                <a:solidFill>
                  <a:srgbClr val="B8C8CC"/>
                </a:solidFill>
                <a:latin typeface="Arial"/>
                <a:ea typeface="Arial" pitchFamily="34" charset="0"/>
                <a:cs typeface="Arial"/>
              </a:rPr>
              <a:t>, iscritte al CPI con DID valida</a:t>
            </a:r>
            <a:endParaRPr lang="it-IT" sz="1950" noProof="0" dirty="0">
              <a:latin typeface="Calibri" panose="020F0502020204030204"/>
              <a:cs typeface="Arial"/>
            </a:endParaRPr>
          </a:p>
        </p:txBody>
      </p:sp>
      <p:sp>
        <p:nvSpPr>
          <p:cNvPr id="10" name="Text 7"/>
          <p:cNvSpPr/>
          <p:nvPr/>
        </p:nvSpPr>
        <p:spPr>
          <a:xfrm>
            <a:off x="1295401" y="4163953"/>
            <a:ext cx="4866131" cy="766295"/>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lavoratori in </a:t>
            </a:r>
            <a:r>
              <a:rPr lang="it-IT" sz="1950" b="1" noProof="0" dirty="0">
                <a:solidFill>
                  <a:srgbClr val="FFFFFF"/>
                </a:solidFill>
                <a:latin typeface="Arial"/>
                <a:ea typeface="Arial" pitchFamily="34" charset="0"/>
                <a:cs typeface="Arial"/>
              </a:rPr>
              <a:t>cassa integrazione </a:t>
            </a:r>
            <a:r>
              <a:rPr lang="it-IT" sz="1950" noProof="0" dirty="0">
                <a:solidFill>
                  <a:srgbClr val="B8C8CC"/>
                </a:solidFill>
                <a:latin typeface="Arial"/>
                <a:ea typeface="Arial" pitchFamily="34" charset="0"/>
                <a:cs typeface="Arial"/>
              </a:rPr>
              <a:t>o con fondi di solidarietà</a:t>
            </a:r>
            <a:endParaRPr lang="it-IT" sz="1950" noProof="0" dirty="0">
              <a:latin typeface="Arial"/>
              <a:cs typeface="Arial"/>
            </a:endParaRPr>
          </a:p>
        </p:txBody>
      </p:sp>
      <p:sp>
        <p:nvSpPr>
          <p:cNvPr id="11" name="Text 8"/>
          <p:cNvSpPr/>
          <p:nvPr/>
        </p:nvSpPr>
        <p:spPr>
          <a:xfrm>
            <a:off x="1295401" y="4931906"/>
            <a:ext cx="4866131" cy="716600"/>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lavoratori </a:t>
            </a:r>
            <a:r>
              <a:rPr lang="it-IT" sz="1950" b="1" noProof="0" dirty="0">
                <a:solidFill>
                  <a:srgbClr val="FFFFFF"/>
                </a:solidFill>
                <a:latin typeface="Arial"/>
                <a:ea typeface="Arial" pitchFamily="34" charset="0"/>
                <a:cs typeface="Arial"/>
              </a:rPr>
              <a:t>a rischio di disoccupazione </a:t>
            </a:r>
            <a:r>
              <a:rPr lang="it-IT" sz="1950" noProof="0" dirty="0">
                <a:solidFill>
                  <a:srgbClr val="B8C8CC"/>
                </a:solidFill>
                <a:latin typeface="Arial"/>
                <a:ea typeface="Arial" pitchFamily="34" charset="0"/>
                <a:cs typeface="Arial"/>
              </a:rPr>
              <a:t>(licenziamento già intimato)</a:t>
            </a:r>
            <a:endParaRPr lang="it-IT" sz="1950" noProof="0" dirty="0">
              <a:latin typeface="Arial"/>
              <a:cs typeface="Arial"/>
            </a:endParaRPr>
          </a:p>
        </p:txBody>
      </p:sp>
      <p:sp>
        <p:nvSpPr>
          <p:cNvPr id="12" name="Text 9"/>
          <p:cNvSpPr/>
          <p:nvPr/>
        </p:nvSpPr>
        <p:spPr>
          <a:xfrm>
            <a:off x="1295401" y="5687435"/>
            <a:ext cx="4866131" cy="791143"/>
          </a:xfrm>
          <a:prstGeom prst="rect">
            <a:avLst/>
          </a:prstGeom>
          <a:noFill/>
        </p:spPr>
        <p:txBody>
          <a:bodyPr wrap="square" lIns="25400" tIns="25400" rIns="25400" bIns="25400" rtlCol="0" anchor="t">
            <a:normAutofit/>
          </a:bodyPr>
          <a:lstStyle/>
          <a:p>
            <a:pPr marL="342900" indent="-342900">
              <a:lnSpc>
                <a:spcPct val="110710"/>
              </a:lnSpc>
              <a:buFont typeface="Calibri"/>
              <a:buChar char="-"/>
            </a:pPr>
            <a:r>
              <a:rPr lang="it-IT" sz="1950" noProof="0" dirty="0">
                <a:solidFill>
                  <a:srgbClr val="B8C8CC"/>
                </a:solidFill>
                <a:latin typeface="Arial"/>
                <a:ea typeface="Arial" pitchFamily="34" charset="0"/>
                <a:cs typeface="Arial"/>
              </a:rPr>
              <a:t>occupati in cerca di </a:t>
            </a:r>
            <a:r>
              <a:rPr lang="it-IT" sz="1950" b="1" noProof="0" dirty="0">
                <a:solidFill>
                  <a:srgbClr val="FFFFFF"/>
                </a:solidFill>
                <a:latin typeface="Arial"/>
                <a:ea typeface="Arial" pitchFamily="34" charset="0"/>
                <a:cs typeface="Arial"/>
              </a:rPr>
              <a:t>altra occupazione</a:t>
            </a:r>
            <a:r>
              <a:rPr lang="it-IT" sz="1950" noProof="0" dirty="0">
                <a:solidFill>
                  <a:srgbClr val="B8C8CC"/>
                </a:solidFill>
                <a:latin typeface="Arial"/>
                <a:ea typeface="Arial" pitchFamily="34" charset="0"/>
                <a:cs typeface="Arial"/>
              </a:rPr>
              <a:t>, nei limiti di orario</a:t>
            </a:r>
            <a:endParaRPr lang="it-IT" sz="1950" noProof="0" dirty="0">
              <a:latin typeface="Calibri" panose="020F0502020204030204"/>
              <a:cs typeface="Arial"/>
            </a:endParaRPr>
          </a:p>
        </p:txBody>
      </p:sp>
      <p:sp>
        <p:nvSpPr>
          <p:cNvPr id="13" name="Shape 10"/>
          <p:cNvSpPr/>
          <p:nvPr/>
        </p:nvSpPr>
        <p:spPr>
          <a:xfrm>
            <a:off x="6667500" y="1714500"/>
            <a:ext cx="5410200" cy="7543800"/>
          </a:xfrm>
          <a:prstGeom prst="roundRect">
            <a:avLst>
              <a:gd name="adj" fmla="val 2465"/>
            </a:avLst>
          </a:prstGeom>
          <a:solidFill>
            <a:srgbClr val="0E3A45"/>
          </a:solidFill>
          <a:ln w="19050">
            <a:solidFill>
              <a:srgbClr val="1EC9BE"/>
            </a:solidFill>
            <a:prstDash val="solid"/>
          </a:ln>
        </p:spPr>
        <p:txBody>
          <a:bodyPr/>
          <a:lstStyle/>
          <a:p>
            <a:endParaRPr lang="it-IT" noProof="0" dirty="0"/>
          </a:p>
        </p:txBody>
      </p:sp>
      <p:sp>
        <p:nvSpPr>
          <p:cNvPr id="14" name="Text 11"/>
          <p:cNvSpPr/>
          <p:nvPr/>
        </p:nvSpPr>
        <p:spPr>
          <a:xfrm>
            <a:off x="7010400" y="2019300"/>
            <a:ext cx="519684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REQUISITI DI ACCESSO</a:t>
            </a:r>
            <a:endParaRPr lang="it-IT" sz="1800" noProof="0" dirty="0"/>
          </a:p>
        </p:txBody>
      </p:sp>
      <p:sp>
        <p:nvSpPr>
          <p:cNvPr id="15" name="Text 12"/>
          <p:cNvSpPr/>
          <p:nvPr/>
        </p:nvSpPr>
        <p:spPr>
          <a:xfrm>
            <a:off x="7010400" y="2400300"/>
            <a:ext cx="5196840"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Condizioni da rispettare</a:t>
            </a:r>
            <a:endParaRPr lang="it-IT" sz="2550" noProof="0" dirty="0"/>
          </a:p>
        </p:txBody>
      </p:sp>
      <p:sp>
        <p:nvSpPr>
          <p:cNvPr id="16" name="Text 13"/>
          <p:cNvSpPr/>
          <p:nvPr/>
        </p:nvSpPr>
        <p:spPr>
          <a:xfrm>
            <a:off x="7010401" y="2998784"/>
            <a:ext cx="4866131" cy="865685"/>
          </a:xfrm>
          <a:prstGeom prst="rect">
            <a:avLst/>
          </a:prstGeom>
          <a:noFill/>
        </p:spPr>
        <p:txBody>
          <a:bodyPr wrap="square" lIns="25400" tIns="25400" rIns="25400" bIns="25400" rtlCol="0" anchor="t">
            <a:normAutofit/>
          </a:bodyPr>
          <a:lstStyle/>
          <a:p>
            <a:pPr marL="342900" indent="-342900">
              <a:lnSpc>
                <a:spcPct val="110710"/>
              </a:lnSpc>
              <a:buFont typeface="Calibri"/>
              <a:buChar char="-"/>
            </a:pPr>
            <a:r>
              <a:rPr lang="it-IT" sz="1950" b="1" noProof="0" dirty="0">
                <a:solidFill>
                  <a:srgbClr val="FFFFFF"/>
                </a:solidFill>
                <a:latin typeface="Arial"/>
                <a:ea typeface="Arial" pitchFamily="34" charset="0"/>
                <a:cs typeface="Arial"/>
              </a:rPr>
              <a:t>DID </a:t>
            </a:r>
            <a:r>
              <a:rPr lang="it-IT" sz="1950" noProof="0" dirty="0">
                <a:solidFill>
                  <a:srgbClr val="B8C8CC"/>
                </a:solidFill>
                <a:latin typeface="Arial"/>
                <a:ea typeface="Arial" pitchFamily="34" charset="0"/>
                <a:cs typeface="Arial"/>
              </a:rPr>
              <a:t>presso un CPI abruzzese valida da almeno </a:t>
            </a:r>
            <a:r>
              <a:rPr lang="it-IT" sz="1950" b="1" noProof="0" dirty="0">
                <a:solidFill>
                  <a:srgbClr val="FFFFFF"/>
                </a:solidFill>
                <a:latin typeface="Arial"/>
                <a:ea typeface="Arial" pitchFamily="34" charset="0"/>
                <a:cs typeface="Arial"/>
              </a:rPr>
              <a:t>15 giorni</a:t>
            </a:r>
            <a:endParaRPr lang="it-IT" sz="1950" noProof="0" dirty="0">
              <a:latin typeface="Calibri" panose="020F0502020204030204"/>
              <a:cs typeface="Arial"/>
            </a:endParaRPr>
          </a:p>
        </p:txBody>
      </p:sp>
      <p:sp>
        <p:nvSpPr>
          <p:cNvPr id="17" name="Text 14"/>
          <p:cNvSpPr/>
          <p:nvPr/>
        </p:nvSpPr>
        <p:spPr>
          <a:xfrm>
            <a:off x="7010401" y="3828857"/>
            <a:ext cx="4866131" cy="766295"/>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Patto di Servizio </a:t>
            </a:r>
            <a:r>
              <a:rPr lang="it-IT" sz="1950" noProof="0" dirty="0">
                <a:solidFill>
                  <a:srgbClr val="B8C8CC"/>
                </a:solidFill>
                <a:latin typeface="Arial"/>
                <a:ea typeface="Arial" pitchFamily="34" charset="0"/>
                <a:cs typeface="Arial"/>
              </a:rPr>
              <a:t>sottoscritto (o Addendum al Patto GOL)</a:t>
            </a:r>
            <a:endParaRPr lang="it-IT" sz="1950" noProof="0" dirty="0">
              <a:latin typeface="Calibri" panose="020F0502020204030204"/>
              <a:cs typeface="Arial"/>
            </a:endParaRPr>
          </a:p>
        </p:txBody>
      </p:sp>
      <p:sp>
        <p:nvSpPr>
          <p:cNvPr id="18" name="Text 15"/>
          <p:cNvSpPr/>
          <p:nvPr/>
        </p:nvSpPr>
        <p:spPr>
          <a:xfrm>
            <a:off x="7010401" y="4596810"/>
            <a:ext cx="4866131" cy="74144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nessun altro tirocinio extracurriculare in corso</a:t>
            </a:r>
            <a:endParaRPr lang="it-IT" sz="1950" noProof="0" dirty="0">
              <a:latin typeface="Calibri" panose="020F0502020204030204"/>
              <a:cs typeface="Arial"/>
            </a:endParaRPr>
          </a:p>
        </p:txBody>
      </p:sp>
      <p:sp>
        <p:nvSpPr>
          <p:cNvPr id="19" name="Text 16"/>
          <p:cNvSpPr/>
          <p:nvPr/>
        </p:nvSpPr>
        <p:spPr>
          <a:xfrm>
            <a:off x="7010401" y="5352339"/>
            <a:ext cx="4866131" cy="79114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nessun rapporto con lo stesso ospitante negli </a:t>
            </a:r>
            <a:r>
              <a:rPr lang="it-IT" sz="1950" b="1" noProof="0" dirty="0">
                <a:solidFill>
                  <a:srgbClr val="FFFFFF"/>
                </a:solidFill>
                <a:latin typeface="Arial"/>
                <a:ea typeface="Arial" pitchFamily="34" charset="0"/>
                <a:cs typeface="Arial"/>
              </a:rPr>
              <a:t>ultimi 2 anni</a:t>
            </a:r>
            <a:endParaRPr lang="it-IT" sz="1950" noProof="0" dirty="0">
              <a:latin typeface="Arial"/>
              <a:cs typeface="Arial"/>
            </a:endParaRPr>
          </a:p>
        </p:txBody>
      </p:sp>
      <p:sp>
        <p:nvSpPr>
          <p:cNvPr id="20" name="Text 17"/>
          <p:cNvSpPr/>
          <p:nvPr/>
        </p:nvSpPr>
        <p:spPr>
          <a:xfrm>
            <a:off x="7010401" y="6132716"/>
            <a:ext cx="4866131" cy="729024"/>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lavoro occasionale presso l'ospitante non oltre </a:t>
            </a:r>
            <a:r>
              <a:rPr lang="it-IT" sz="1950" b="1" noProof="0" dirty="0">
                <a:solidFill>
                  <a:srgbClr val="FFFFFF"/>
                </a:solidFill>
                <a:latin typeface="Arial"/>
                <a:ea typeface="Arial" pitchFamily="34" charset="0"/>
                <a:cs typeface="Arial"/>
              </a:rPr>
              <a:t>30 giorni </a:t>
            </a:r>
            <a:r>
              <a:rPr lang="it-IT" sz="1950" noProof="0" dirty="0">
                <a:solidFill>
                  <a:srgbClr val="B8C8CC"/>
                </a:solidFill>
                <a:latin typeface="Arial"/>
                <a:ea typeface="Arial" pitchFamily="34" charset="0"/>
                <a:cs typeface="Arial"/>
              </a:rPr>
              <a:t>negli ultimi 6 mesi</a:t>
            </a:r>
            <a:endParaRPr lang="it-IT" sz="1950" noProof="0" dirty="0">
              <a:latin typeface="Calibri" panose="020F0502020204030204"/>
              <a:cs typeface="Arial"/>
            </a:endParaRPr>
          </a:p>
        </p:txBody>
      </p:sp>
      <p:pic>
        <p:nvPicPr>
          <p:cNvPr id="21" name="Image 1"/>
          <p:cNvPicPr>
            <a:picLocks noChangeAspect="1"/>
          </p:cNvPicPr>
          <p:nvPr/>
        </p:nvPicPr>
        <p:blipFill>
          <a:blip r:embed="rId4"/>
          <a:srcRect l="9981" r="9981"/>
          <a:stretch>
            <a:fillRect/>
          </a:stretch>
        </p:blipFill>
        <p:spPr>
          <a:xfrm>
            <a:off x="12382500" y="1714500"/>
            <a:ext cx="4953000" cy="7543800"/>
          </a:xfrm>
          <a:prstGeom prst="rect">
            <a:avLst/>
          </a:prstGeom>
        </p:spPr>
      </p:pic>
      <p:sp>
        <p:nvSpPr>
          <p:cNvPr id="22" name="Shape 18"/>
          <p:cNvSpPr/>
          <p:nvPr/>
        </p:nvSpPr>
        <p:spPr>
          <a:xfrm>
            <a:off x="0" y="9658350"/>
            <a:ext cx="18288000" cy="628650"/>
          </a:xfrm>
          <a:prstGeom prst="rect">
            <a:avLst/>
          </a:prstGeom>
          <a:solidFill>
            <a:srgbClr val="082933"/>
          </a:solidFill>
        </p:spPr>
        <p:txBody>
          <a:bodyPr/>
          <a:lstStyle/>
          <a:p>
            <a:endParaRPr lang="it-IT" noProof="0" dirty="0"/>
          </a:p>
        </p:txBody>
      </p:sp>
      <p:sp>
        <p:nvSpPr>
          <p:cNvPr id="23" name="Text 19"/>
          <p:cNvSpPr/>
          <p:nvPr/>
        </p:nvSpPr>
        <p:spPr>
          <a:xfrm>
            <a:off x="800100" y="9839325"/>
            <a:ext cx="8451413"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 </a:t>
            </a:r>
            <a:endParaRPr lang="it-IT" sz="1800" noProof="0" dirty="0">
              <a:latin typeface="Arial"/>
              <a:cs typeface="Arial"/>
            </a:endParaRPr>
          </a:p>
        </p:txBody>
      </p:sp>
      <p:sp>
        <p:nvSpPr>
          <p:cNvPr id="24" name="Text 20"/>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04</a:t>
            </a:r>
            <a:endParaRPr lang="it-IT" sz="1800" noProof="0"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10103912"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Priorità di accesso </a:t>
            </a:r>
            <a:r>
              <a:rPr lang="it-IT" sz="3900" b="1" kern="0" spc="-39" noProof="0" dirty="0">
                <a:solidFill>
                  <a:srgbClr val="2AD4C6"/>
                </a:solidFill>
                <a:latin typeface="Arial" pitchFamily="34" charset="0"/>
                <a:ea typeface="Arial" pitchFamily="34" charset="0"/>
                <a:cs typeface="Arial" pitchFamily="34" charset="0"/>
              </a:rPr>
              <a:t>e categorie fragili</a:t>
            </a:r>
            <a:endParaRPr lang="it-IT" sz="3900" noProof="0" dirty="0"/>
          </a:p>
        </p:txBody>
      </p:sp>
      <p:sp>
        <p:nvSpPr>
          <p:cNvPr id="6" name="Text 3"/>
          <p:cNvSpPr/>
          <p:nvPr/>
        </p:nvSpPr>
        <p:spPr>
          <a:xfrm>
            <a:off x="952500" y="1714500"/>
            <a:ext cx="884301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ORDINE DI PRIORITÀ</a:t>
            </a:r>
            <a:endParaRPr lang="it-IT" sz="1800" noProof="0" dirty="0"/>
          </a:p>
        </p:txBody>
      </p:sp>
      <p:sp>
        <p:nvSpPr>
          <p:cNvPr id="7" name="Shape 4"/>
          <p:cNvSpPr/>
          <p:nvPr/>
        </p:nvSpPr>
        <p:spPr>
          <a:xfrm>
            <a:off x="952500" y="2152650"/>
            <a:ext cx="8039100" cy="1066800"/>
          </a:xfrm>
          <a:prstGeom prst="roundRect">
            <a:avLst>
              <a:gd name="adj" fmla="val 12500"/>
            </a:avLst>
          </a:prstGeom>
          <a:solidFill>
            <a:srgbClr val="0E3A45"/>
          </a:solidFill>
          <a:ln w="19050">
            <a:solidFill>
              <a:srgbClr val="1EC9BE"/>
            </a:solidFill>
            <a:prstDash val="solid"/>
          </a:ln>
        </p:spPr>
        <p:txBody>
          <a:bodyPr/>
          <a:lstStyle/>
          <a:p>
            <a:endParaRPr lang="it-IT" noProof="0" dirty="0"/>
          </a:p>
        </p:txBody>
      </p:sp>
      <p:sp>
        <p:nvSpPr>
          <p:cNvPr id="8" name="Shape 5"/>
          <p:cNvSpPr/>
          <p:nvPr/>
        </p:nvSpPr>
        <p:spPr>
          <a:xfrm>
            <a:off x="1257300" y="2400300"/>
            <a:ext cx="571500" cy="571500"/>
          </a:xfrm>
          <a:prstGeom prst="ellipse">
            <a:avLst/>
          </a:prstGeom>
          <a:solidFill>
            <a:srgbClr val="2AD4C6"/>
          </a:solidFill>
        </p:spPr>
        <p:txBody>
          <a:bodyPr/>
          <a:lstStyle/>
          <a:p>
            <a:endParaRPr lang="it-IT" noProof="0" dirty="0"/>
          </a:p>
        </p:txBody>
      </p:sp>
      <p:sp>
        <p:nvSpPr>
          <p:cNvPr id="9" name="Text 6"/>
          <p:cNvSpPr/>
          <p:nvPr/>
        </p:nvSpPr>
        <p:spPr>
          <a:xfrm>
            <a:off x="1219200" y="2400300"/>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1</a:t>
            </a:r>
            <a:endParaRPr lang="it-IT" sz="2100" noProof="0" dirty="0"/>
          </a:p>
        </p:txBody>
      </p:sp>
      <p:sp>
        <p:nvSpPr>
          <p:cNvPr id="10" name="Text 7"/>
          <p:cNvSpPr/>
          <p:nvPr/>
        </p:nvSpPr>
        <p:spPr>
          <a:xfrm>
            <a:off x="2076450" y="2515195"/>
            <a:ext cx="5072747" cy="379809"/>
          </a:xfrm>
          <a:prstGeom prst="rect">
            <a:avLst/>
          </a:prstGeom>
          <a:noFill/>
        </p:spPr>
        <p:txBody>
          <a:bodyPr wrap="square" lIns="25400" tIns="25400" rIns="25400" bIns="25400" rtlCol="0" anchor="t">
            <a:normAutofit/>
          </a:bodyPr>
          <a:lstStyle/>
          <a:p>
            <a:pPr marL="0" indent="0" algn="l">
              <a:lnSpc>
                <a:spcPct val="115742"/>
              </a:lnSpc>
              <a:buNone/>
            </a:pPr>
            <a:r>
              <a:rPr lang="it-IT" sz="1950" b="1" noProof="0" dirty="0">
                <a:solidFill>
                  <a:srgbClr val="FFFFFF"/>
                </a:solidFill>
                <a:latin typeface="Arial" pitchFamily="34" charset="0"/>
                <a:ea typeface="Arial" pitchFamily="34" charset="0"/>
                <a:cs typeface="Arial" pitchFamily="34" charset="0"/>
              </a:rPr>
              <a:t>Percorsi GOL </a:t>
            </a:r>
            <a:r>
              <a:rPr lang="it-IT" sz="1950" noProof="0" dirty="0">
                <a:solidFill>
                  <a:srgbClr val="B8C8CC"/>
                </a:solidFill>
                <a:latin typeface="Arial" pitchFamily="34" charset="0"/>
                <a:ea typeface="Arial" pitchFamily="34" charset="0"/>
                <a:cs typeface="Arial" pitchFamily="34" charset="0"/>
              </a:rPr>
              <a:t>conclusi senza assunzione</a:t>
            </a:r>
            <a:endParaRPr lang="it-IT" sz="1950" noProof="0" dirty="0"/>
          </a:p>
        </p:txBody>
      </p:sp>
      <p:sp>
        <p:nvSpPr>
          <p:cNvPr id="11" name="Shape 8"/>
          <p:cNvSpPr/>
          <p:nvPr/>
        </p:nvSpPr>
        <p:spPr>
          <a:xfrm>
            <a:off x="952500" y="3390900"/>
            <a:ext cx="8039100" cy="1066800"/>
          </a:xfrm>
          <a:prstGeom prst="roundRect">
            <a:avLst>
              <a:gd name="adj" fmla="val 12500"/>
            </a:avLst>
          </a:prstGeom>
          <a:solidFill>
            <a:srgbClr val="0E3A45"/>
          </a:solidFill>
          <a:ln w="19050">
            <a:solidFill>
              <a:srgbClr val="1EC9BE"/>
            </a:solidFill>
            <a:prstDash val="solid"/>
          </a:ln>
        </p:spPr>
        <p:txBody>
          <a:bodyPr/>
          <a:lstStyle/>
          <a:p>
            <a:endParaRPr lang="it-IT" noProof="0" dirty="0"/>
          </a:p>
        </p:txBody>
      </p:sp>
      <p:sp>
        <p:nvSpPr>
          <p:cNvPr id="12" name="Shape 9"/>
          <p:cNvSpPr/>
          <p:nvPr/>
        </p:nvSpPr>
        <p:spPr>
          <a:xfrm>
            <a:off x="1257300" y="3638550"/>
            <a:ext cx="571500" cy="571500"/>
          </a:xfrm>
          <a:prstGeom prst="ellipse">
            <a:avLst/>
          </a:prstGeom>
          <a:solidFill>
            <a:srgbClr val="2AD4C6"/>
          </a:solidFill>
        </p:spPr>
        <p:txBody>
          <a:bodyPr/>
          <a:lstStyle/>
          <a:p>
            <a:endParaRPr lang="it-IT" noProof="0" dirty="0"/>
          </a:p>
        </p:txBody>
      </p:sp>
      <p:sp>
        <p:nvSpPr>
          <p:cNvPr id="13" name="Text 10"/>
          <p:cNvSpPr/>
          <p:nvPr/>
        </p:nvSpPr>
        <p:spPr>
          <a:xfrm>
            <a:off x="1219200" y="3638550"/>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2</a:t>
            </a:r>
            <a:endParaRPr lang="it-IT" sz="2100" noProof="0" dirty="0"/>
          </a:p>
        </p:txBody>
      </p:sp>
      <p:sp>
        <p:nvSpPr>
          <p:cNvPr id="14" name="Text 11"/>
          <p:cNvSpPr/>
          <p:nvPr/>
        </p:nvSpPr>
        <p:spPr>
          <a:xfrm>
            <a:off x="2076450" y="3753445"/>
            <a:ext cx="4835857"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Percettori di </a:t>
            </a:r>
            <a:r>
              <a:rPr lang="it-IT" sz="1950" b="1" noProof="0" dirty="0">
                <a:solidFill>
                  <a:srgbClr val="FFFFFF"/>
                </a:solidFill>
                <a:latin typeface="Arial" pitchFamily="34" charset="0"/>
                <a:ea typeface="Arial" pitchFamily="34" charset="0"/>
                <a:cs typeface="Arial" pitchFamily="34" charset="0"/>
              </a:rPr>
              <a:t>NASPI, SFL o ADI </a:t>
            </a:r>
            <a:r>
              <a:rPr lang="it-IT" sz="1950" noProof="0" dirty="0">
                <a:solidFill>
                  <a:srgbClr val="B8C8CC"/>
                </a:solidFill>
                <a:latin typeface="Arial" pitchFamily="34" charset="0"/>
                <a:ea typeface="Arial" pitchFamily="34" charset="0"/>
                <a:cs typeface="Arial" pitchFamily="34" charset="0"/>
              </a:rPr>
              <a:t>all'avvio</a:t>
            </a:r>
            <a:endParaRPr lang="it-IT" sz="1950" noProof="0" dirty="0"/>
          </a:p>
        </p:txBody>
      </p:sp>
      <p:sp>
        <p:nvSpPr>
          <p:cNvPr id="15" name="Shape 12"/>
          <p:cNvSpPr/>
          <p:nvPr/>
        </p:nvSpPr>
        <p:spPr>
          <a:xfrm>
            <a:off x="952500" y="4629150"/>
            <a:ext cx="8039100" cy="1066800"/>
          </a:xfrm>
          <a:prstGeom prst="roundRect">
            <a:avLst>
              <a:gd name="adj" fmla="val 12500"/>
            </a:avLst>
          </a:prstGeom>
          <a:solidFill>
            <a:srgbClr val="0E3A45"/>
          </a:solidFill>
          <a:ln w="19050">
            <a:solidFill>
              <a:srgbClr val="1EC9BE"/>
            </a:solidFill>
            <a:prstDash val="solid"/>
          </a:ln>
        </p:spPr>
        <p:txBody>
          <a:bodyPr/>
          <a:lstStyle/>
          <a:p>
            <a:endParaRPr lang="it-IT" noProof="0" dirty="0"/>
          </a:p>
        </p:txBody>
      </p:sp>
      <p:sp>
        <p:nvSpPr>
          <p:cNvPr id="16" name="Shape 13"/>
          <p:cNvSpPr/>
          <p:nvPr/>
        </p:nvSpPr>
        <p:spPr>
          <a:xfrm>
            <a:off x="1257300" y="4876800"/>
            <a:ext cx="571500" cy="571500"/>
          </a:xfrm>
          <a:prstGeom prst="ellipse">
            <a:avLst/>
          </a:prstGeom>
          <a:solidFill>
            <a:srgbClr val="2AD4C6"/>
          </a:solidFill>
        </p:spPr>
        <p:txBody>
          <a:bodyPr/>
          <a:lstStyle/>
          <a:p>
            <a:endParaRPr lang="it-IT" noProof="0" dirty="0"/>
          </a:p>
        </p:txBody>
      </p:sp>
      <p:sp>
        <p:nvSpPr>
          <p:cNvPr id="17" name="Text 14"/>
          <p:cNvSpPr/>
          <p:nvPr/>
        </p:nvSpPr>
        <p:spPr>
          <a:xfrm>
            <a:off x="1219200" y="4876800"/>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3</a:t>
            </a:r>
            <a:endParaRPr lang="it-IT" sz="2100" noProof="0" dirty="0"/>
          </a:p>
        </p:txBody>
      </p:sp>
      <p:sp>
        <p:nvSpPr>
          <p:cNvPr id="18" name="Text 15"/>
          <p:cNvSpPr/>
          <p:nvPr/>
        </p:nvSpPr>
        <p:spPr>
          <a:xfrm>
            <a:off x="2076450" y="4991695"/>
            <a:ext cx="7251085" cy="379809"/>
          </a:xfrm>
          <a:prstGeom prst="rect">
            <a:avLst/>
          </a:prstGeom>
          <a:noFill/>
        </p:spPr>
        <p:txBody>
          <a:bodyPr wrap="square" lIns="25400" tIns="25400" rIns="25400" bIns="25400" rtlCol="0" anchor="t">
            <a:normAutofit/>
          </a:bodyPr>
          <a:lstStyle/>
          <a:p>
            <a:pPr marL="0" indent="0" algn="l">
              <a:lnSpc>
                <a:spcPct val="115742"/>
              </a:lnSpc>
              <a:buNone/>
            </a:pPr>
            <a:r>
              <a:rPr lang="it-IT" sz="1950" b="1" noProof="0" dirty="0">
                <a:solidFill>
                  <a:srgbClr val="FFFFFF"/>
                </a:solidFill>
                <a:latin typeface="Arial" pitchFamily="34" charset="0"/>
                <a:ea typeface="Arial" pitchFamily="34" charset="0"/>
                <a:cs typeface="Arial" pitchFamily="34" charset="0"/>
              </a:rPr>
              <a:t>Disoccupati di lunga durata</a:t>
            </a:r>
            <a:r>
              <a:rPr lang="it-IT" sz="1950" noProof="0" dirty="0">
                <a:solidFill>
                  <a:srgbClr val="B8C8CC"/>
                </a:solidFill>
                <a:latin typeface="Arial" pitchFamily="34" charset="0"/>
                <a:ea typeface="Arial" pitchFamily="34" charset="0"/>
                <a:cs typeface="Arial" pitchFamily="34" charset="0"/>
              </a:rPr>
              <a:t>, iscritti al CPI da oltre 12 mesi</a:t>
            </a:r>
            <a:endParaRPr lang="it-IT" sz="1950" noProof="0" dirty="0"/>
          </a:p>
        </p:txBody>
      </p:sp>
      <p:sp>
        <p:nvSpPr>
          <p:cNvPr id="19" name="Shape 16"/>
          <p:cNvSpPr/>
          <p:nvPr/>
        </p:nvSpPr>
        <p:spPr>
          <a:xfrm>
            <a:off x="952500" y="5867400"/>
            <a:ext cx="8039100" cy="1066800"/>
          </a:xfrm>
          <a:prstGeom prst="roundRect">
            <a:avLst>
              <a:gd name="adj" fmla="val 12500"/>
            </a:avLst>
          </a:prstGeom>
          <a:solidFill>
            <a:srgbClr val="0E3A45"/>
          </a:solidFill>
          <a:ln w="19050">
            <a:solidFill>
              <a:srgbClr val="1EC9BE"/>
            </a:solidFill>
            <a:prstDash val="solid"/>
          </a:ln>
        </p:spPr>
        <p:txBody>
          <a:bodyPr/>
          <a:lstStyle/>
          <a:p>
            <a:endParaRPr lang="it-IT" noProof="0" dirty="0"/>
          </a:p>
        </p:txBody>
      </p:sp>
      <p:sp>
        <p:nvSpPr>
          <p:cNvPr id="20" name="Shape 17"/>
          <p:cNvSpPr/>
          <p:nvPr/>
        </p:nvSpPr>
        <p:spPr>
          <a:xfrm>
            <a:off x="1257300" y="6115050"/>
            <a:ext cx="571500" cy="571500"/>
          </a:xfrm>
          <a:prstGeom prst="ellipse">
            <a:avLst/>
          </a:prstGeom>
          <a:solidFill>
            <a:srgbClr val="2AD4C6"/>
          </a:solidFill>
        </p:spPr>
        <p:txBody>
          <a:bodyPr/>
          <a:lstStyle/>
          <a:p>
            <a:endParaRPr lang="it-IT" noProof="0" dirty="0"/>
          </a:p>
        </p:txBody>
      </p:sp>
      <p:sp>
        <p:nvSpPr>
          <p:cNvPr id="21" name="Text 18"/>
          <p:cNvSpPr/>
          <p:nvPr/>
        </p:nvSpPr>
        <p:spPr>
          <a:xfrm>
            <a:off x="1219200" y="6115050"/>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4</a:t>
            </a:r>
            <a:endParaRPr lang="it-IT" sz="2100" noProof="0" dirty="0"/>
          </a:p>
        </p:txBody>
      </p:sp>
      <p:sp>
        <p:nvSpPr>
          <p:cNvPr id="22" name="Text 19"/>
          <p:cNvSpPr/>
          <p:nvPr/>
        </p:nvSpPr>
        <p:spPr>
          <a:xfrm>
            <a:off x="2076450" y="6229945"/>
            <a:ext cx="5859542"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Appartenenti a </a:t>
            </a:r>
            <a:r>
              <a:rPr lang="it-IT" sz="1950" b="1" noProof="0" dirty="0">
                <a:solidFill>
                  <a:srgbClr val="FFFFFF"/>
                </a:solidFill>
                <a:latin typeface="Arial" pitchFamily="34" charset="0"/>
                <a:ea typeface="Arial" pitchFamily="34" charset="0"/>
                <a:cs typeface="Arial" pitchFamily="34" charset="0"/>
              </a:rPr>
              <a:t>categorie fragili o svantaggiate</a:t>
            </a:r>
            <a:endParaRPr lang="it-IT" sz="1950" noProof="0" dirty="0"/>
          </a:p>
        </p:txBody>
      </p:sp>
      <p:sp>
        <p:nvSpPr>
          <p:cNvPr id="23" name="Shape 20"/>
          <p:cNvSpPr/>
          <p:nvPr/>
        </p:nvSpPr>
        <p:spPr>
          <a:xfrm>
            <a:off x="952500" y="8079581"/>
            <a:ext cx="8039100" cy="1178719"/>
          </a:xfrm>
          <a:prstGeom prst="roundRect">
            <a:avLst>
              <a:gd name="adj" fmla="val 11313"/>
            </a:avLst>
          </a:prstGeom>
          <a:solidFill>
            <a:srgbClr val="082933"/>
          </a:solidFill>
        </p:spPr>
        <p:txBody>
          <a:bodyPr/>
          <a:lstStyle/>
          <a:p>
            <a:endParaRPr lang="it-IT" noProof="0" dirty="0"/>
          </a:p>
        </p:txBody>
      </p:sp>
      <p:sp>
        <p:nvSpPr>
          <p:cNvPr id="24" name="Text 21"/>
          <p:cNvSpPr/>
          <p:nvPr/>
        </p:nvSpPr>
        <p:spPr>
          <a:xfrm>
            <a:off x="1282976" y="8734374"/>
            <a:ext cx="1244054"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CUMULO</a:t>
            </a:r>
            <a:endParaRPr lang="it-IT" sz="1800" noProof="0" dirty="0"/>
          </a:p>
        </p:txBody>
      </p:sp>
      <p:sp>
        <p:nvSpPr>
          <p:cNvPr id="25" name="Text 22"/>
          <p:cNvSpPr/>
          <p:nvPr/>
        </p:nvSpPr>
        <p:spPr>
          <a:xfrm>
            <a:off x="2768054" y="8327231"/>
            <a:ext cx="6057065" cy="72151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Con un sostegno al reddito, INPS versa la </a:t>
            </a:r>
            <a:r>
              <a:rPr lang="it-IT" sz="1950" b="1" noProof="0" dirty="0">
                <a:solidFill>
                  <a:srgbClr val="FFFFFF"/>
                </a:solidFill>
                <a:latin typeface="Arial"/>
                <a:ea typeface="Arial" pitchFamily="34" charset="0"/>
                <a:cs typeface="Arial"/>
              </a:rPr>
              <a:t>quota eccedente </a:t>
            </a:r>
            <a:r>
              <a:rPr lang="it-IT" sz="1950" noProof="0" dirty="0">
                <a:solidFill>
                  <a:srgbClr val="B8C8CC"/>
                </a:solidFill>
                <a:latin typeface="Arial"/>
                <a:ea typeface="Arial" pitchFamily="34" charset="0"/>
                <a:cs typeface="Arial"/>
              </a:rPr>
              <a:t>fino a € 800</a:t>
            </a:r>
            <a:endParaRPr lang="it-IT" sz="1950" noProof="0" dirty="0">
              <a:latin typeface="Arial"/>
              <a:cs typeface="Arial"/>
            </a:endParaRPr>
          </a:p>
        </p:txBody>
      </p:sp>
      <p:sp>
        <p:nvSpPr>
          <p:cNvPr id="26" name="Shape 23"/>
          <p:cNvSpPr/>
          <p:nvPr/>
        </p:nvSpPr>
        <p:spPr>
          <a:xfrm>
            <a:off x="9296400" y="1714500"/>
            <a:ext cx="8039100" cy="7543800"/>
          </a:xfrm>
          <a:prstGeom prst="roundRect">
            <a:avLst>
              <a:gd name="adj" fmla="val 1768"/>
            </a:avLst>
          </a:prstGeom>
          <a:solidFill>
            <a:srgbClr val="0E3A45"/>
          </a:solidFill>
          <a:ln w="19050">
            <a:solidFill>
              <a:srgbClr val="1F5762"/>
            </a:solidFill>
            <a:prstDash val="solid"/>
          </a:ln>
        </p:spPr>
        <p:txBody>
          <a:bodyPr/>
          <a:lstStyle/>
          <a:p>
            <a:endParaRPr lang="it-IT" noProof="0" dirty="0"/>
          </a:p>
        </p:txBody>
      </p:sp>
      <p:sp>
        <p:nvSpPr>
          <p:cNvPr id="27" name="Text 24"/>
          <p:cNvSpPr/>
          <p:nvPr/>
        </p:nvSpPr>
        <p:spPr>
          <a:xfrm>
            <a:off x="9639300" y="2019300"/>
            <a:ext cx="808863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CATEGORIE FRAGILI O SVANTAGGIATE</a:t>
            </a:r>
            <a:endParaRPr lang="it-IT" sz="1800" noProof="0" dirty="0"/>
          </a:p>
        </p:txBody>
      </p:sp>
      <p:sp>
        <p:nvSpPr>
          <p:cNvPr id="28" name="Text 25"/>
          <p:cNvSpPr/>
          <p:nvPr/>
        </p:nvSpPr>
        <p:spPr>
          <a:xfrm>
            <a:off x="9925050" y="2618133"/>
            <a:ext cx="7802880"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persone con </a:t>
            </a:r>
            <a:r>
              <a:rPr lang="it-IT" sz="1950" b="1" noProof="0" dirty="0">
                <a:solidFill>
                  <a:srgbClr val="FFFFFF"/>
                </a:solidFill>
                <a:latin typeface="Arial"/>
                <a:ea typeface="Arial" pitchFamily="34" charset="0"/>
                <a:cs typeface="Arial"/>
              </a:rPr>
              <a:t>disabilità </a:t>
            </a:r>
            <a:r>
              <a:rPr lang="it-IT" sz="1950" noProof="0" dirty="0">
                <a:solidFill>
                  <a:srgbClr val="B8C8CC"/>
                </a:solidFill>
                <a:latin typeface="Arial"/>
                <a:ea typeface="Arial" pitchFamily="34" charset="0"/>
                <a:cs typeface="Arial"/>
              </a:rPr>
              <a:t>(L. 68/1999)</a:t>
            </a:r>
            <a:endParaRPr lang="it-IT" sz="1950" noProof="0" dirty="0">
              <a:latin typeface="Arial"/>
              <a:cs typeface="Arial"/>
            </a:endParaRPr>
          </a:p>
        </p:txBody>
      </p:sp>
      <p:sp>
        <p:nvSpPr>
          <p:cNvPr id="29" name="Text 26"/>
          <p:cNvSpPr/>
          <p:nvPr/>
        </p:nvSpPr>
        <p:spPr>
          <a:xfrm>
            <a:off x="9925050" y="3059260"/>
            <a:ext cx="7802880"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persone </a:t>
            </a:r>
            <a:r>
              <a:rPr lang="it-IT" sz="1950" b="1" noProof="0" dirty="0">
                <a:solidFill>
                  <a:srgbClr val="FFFFFF"/>
                </a:solidFill>
                <a:latin typeface="Arial"/>
                <a:ea typeface="Arial" pitchFamily="34" charset="0"/>
                <a:cs typeface="Arial"/>
              </a:rPr>
              <a:t>svantaggiate </a:t>
            </a:r>
            <a:r>
              <a:rPr lang="it-IT" sz="1950" noProof="0" dirty="0">
                <a:solidFill>
                  <a:srgbClr val="B8C8CC"/>
                </a:solidFill>
                <a:latin typeface="Arial"/>
                <a:ea typeface="Arial" pitchFamily="34" charset="0"/>
                <a:cs typeface="Arial"/>
              </a:rPr>
              <a:t>(L. 381/1991)</a:t>
            </a:r>
            <a:endParaRPr lang="it-IT" sz="1950" noProof="0" dirty="0">
              <a:latin typeface="Calibri" panose="020F0502020204030204"/>
              <a:cs typeface="Arial"/>
            </a:endParaRPr>
          </a:p>
        </p:txBody>
      </p:sp>
      <p:sp>
        <p:nvSpPr>
          <p:cNvPr id="30" name="Text 27"/>
          <p:cNvSpPr/>
          <p:nvPr/>
        </p:nvSpPr>
        <p:spPr>
          <a:xfrm>
            <a:off x="9925050" y="3500386"/>
            <a:ext cx="7802880"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vittime di </a:t>
            </a:r>
            <a:r>
              <a:rPr lang="it-IT" sz="1950" b="1" noProof="0" dirty="0">
                <a:solidFill>
                  <a:srgbClr val="FFFFFF"/>
                </a:solidFill>
                <a:latin typeface="Arial"/>
                <a:ea typeface="Arial" pitchFamily="34" charset="0"/>
                <a:cs typeface="Arial"/>
              </a:rPr>
              <a:t>tratta</a:t>
            </a:r>
            <a:r>
              <a:rPr lang="it-IT" sz="1950" noProof="0" dirty="0">
                <a:solidFill>
                  <a:srgbClr val="B8C8CC"/>
                </a:solidFill>
                <a:latin typeface="Arial"/>
                <a:ea typeface="Arial" pitchFamily="34" charset="0"/>
                <a:cs typeface="Arial"/>
              </a:rPr>
              <a:t>, grave sfruttamento e </a:t>
            </a:r>
            <a:r>
              <a:rPr lang="it-IT" sz="1950" b="1" noProof="0" dirty="0">
                <a:solidFill>
                  <a:srgbClr val="FFFFFF"/>
                </a:solidFill>
                <a:latin typeface="Arial"/>
                <a:ea typeface="Arial" pitchFamily="34" charset="0"/>
                <a:cs typeface="Arial"/>
              </a:rPr>
              <a:t>violenza di genere</a:t>
            </a:r>
            <a:endParaRPr lang="it-IT" sz="1950" noProof="0" dirty="0">
              <a:latin typeface="Calibri" panose="020F0502020204030204"/>
              <a:cs typeface="Arial"/>
            </a:endParaRPr>
          </a:p>
        </p:txBody>
      </p:sp>
      <p:sp>
        <p:nvSpPr>
          <p:cNvPr id="31" name="Text 28"/>
          <p:cNvSpPr/>
          <p:nvPr/>
        </p:nvSpPr>
        <p:spPr>
          <a:xfrm>
            <a:off x="9925050" y="3941513"/>
            <a:ext cx="7288149" cy="691753"/>
          </a:xfrm>
          <a:prstGeom prst="rect">
            <a:avLst/>
          </a:prstGeom>
          <a:noFill/>
        </p:spPr>
        <p:txBody>
          <a:bodyPr wrap="square" lIns="25400" tIns="25400" rIns="25400" bIns="25400" rtlCol="0" anchor="t">
            <a:normAutofit/>
          </a:bodyPr>
          <a:lstStyle/>
          <a:p>
            <a:pPr marL="342900" indent="-342900">
              <a:lnSpc>
                <a:spcPct val="110710"/>
              </a:lnSpc>
              <a:buFont typeface="Calibri"/>
              <a:buChar char="-"/>
            </a:pPr>
            <a:r>
              <a:rPr lang="it-IT" sz="1950" noProof="0" dirty="0">
                <a:solidFill>
                  <a:srgbClr val="B8C8CC"/>
                </a:solidFill>
                <a:latin typeface="Arial"/>
                <a:ea typeface="Arial" pitchFamily="34" charset="0"/>
                <a:cs typeface="Arial"/>
              </a:rPr>
              <a:t>richiedenti e titolari di </a:t>
            </a:r>
            <a:r>
              <a:rPr lang="it-IT" sz="1950" b="1" noProof="0" dirty="0">
                <a:solidFill>
                  <a:srgbClr val="FFFFFF"/>
                </a:solidFill>
                <a:latin typeface="Arial"/>
                <a:ea typeface="Arial" pitchFamily="34" charset="0"/>
                <a:cs typeface="Arial"/>
              </a:rPr>
              <a:t>protezione internazionale </a:t>
            </a:r>
            <a:r>
              <a:rPr lang="it-IT" sz="1950" noProof="0" dirty="0">
                <a:solidFill>
                  <a:srgbClr val="B8C8CC"/>
                </a:solidFill>
                <a:latin typeface="Arial"/>
                <a:ea typeface="Arial" pitchFamily="34" charset="0"/>
                <a:cs typeface="Arial"/>
              </a:rPr>
              <a:t>o umanitaria, profughi</a:t>
            </a:r>
            <a:endParaRPr lang="it-IT" sz="1950" noProof="0" dirty="0">
              <a:latin typeface="Calibri" panose="020F0502020204030204"/>
              <a:cs typeface="Arial"/>
            </a:endParaRPr>
          </a:p>
        </p:txBody>
      </p:sp>
      <p:sp>
        <p:nvSpPr>
          <p:cNvPr id="32" name="Text 29"/>
          <p:cNvSpPr/>
          <p:nvPr/>
        </p:nvSpPr>
        <p:spPr>
          <a:xfrm>
            <a:off x="9925050" y="4709466"/>
            <a:ext cx="7802880"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disoccupati </a:t>
            </a:r>
            <a:r>
              <a:rPr lang="it-IT" sz="1950" noProof="0" dirty="0">
                <a:solidFill>
                  <a:srgbClr val="B8C8CC"/>
                </a:solidFill>
                <a:latin typeface="Arial"/>
                <a:ea typeface="Arial" pitchFamily="34" charset="0"/>
                <a:cs typeface="Arial"/>
              </a:rPr>
              <a:t>da oltre 12 mesi</a:t>
            </a:r>
            <a:endParaRPr lang="it-IT" sz="1950" noProof="0" dirty="0">
              <a:latin typeface="Calibri" panose="020F0502020204030204"/>
              <a:cs typeface="Arial"/>
            </a:endParaRPr>
          </a:p>
        </p:txBody>
      </p:sp>
      <p:sp>
        <p:nvSpPr>
          <p:cNvPr id="33" name="Text 30"/>
          <p:cNvSpPr/>
          <p:nvPr/>
        </p:nvSpPr>
        <p:spPr>
          <a:xfrm>
            <a:off x="9925050" y="5150592"/>
            <a:ext cx="7802880"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donne in condizione di svantaggio, </a:t>
            </a:r>
            <a:r>
              <a:rPr lang="it-IT" sz="1950" b="1" noProof="0" dirty="0">
                <a:solidFill>
                  <a:srgbClr val="FFFFFF"/>
                </a:solidFill>
                <a:latin typeface="Arial"/>
                <a:ea typeface="Arial" pitchFamily="34" charset="0"/>
                <a:cs typeface="Arial"/>
              </a:rPr>
              <a:t>genitori soli </a:t>
            </a:r>
            <a:r>
              <a:rPr lang="it-IT" sz="1950" noProof="0" dirty="0">
                <a:solidFill>
                  <a:srgbClr val="B8C8CC"/>
                </a:solidFill>
                <a:latin typeface="Arial"/>
                <a:ea typeface="Arial" pitchFamily="34" charset="0"/>
                <a:cs typeface="Arial"/>
              </a:rPr>
              <a:t>con figli minori</a:t>
            </a:r>
            <a:endParaRPr lang="it-IT" sz="1950" noProof="0" dirty="0">
              <a:latin typeface="Calibri" panose="020F0502020204030204"/>
              <a:cs typeface="Arial"/>
            </a:endParaRPr>
          </a:p>
        </p:txBody>
      </p:sp>
      <p:sp>
        <p:nvSpPr>
          <p:cNvPr id="34" name="Text 31"/>
          <p:cNvSpPr/>
          <p:nvPr/>
        </p:nvSpPr>
        <p:spPr>
          <a:xfrm>
            <a:off x="9639300" y="5725069"/>
            <a:ext cx="7573899" cy="984200"/>
          </a:xfrm>
          <a:prstGeom prst="rect">
            <a:avLst/>
          </a:prstGeom>
          <a:noFill/>
        </p:spPr>
        <p:txBody>
          <a:bodyPr wrap="square" lIns="25400" tIns="25400" rIns="25400" bIns="25400" rtlCol="0" anchor="t">
            <a:normAutofit lnSpcReduction="10000"/>
          </a:bodyPr>
          <a:lstStyle/>
          <a:p>
            <a:pPr marL="0" indent="0" algn="l">
              <a:lnSpc>
                <a:spcPct val="118286"/>
              </a:lnSpc>
              <a:buNone/>
            </a:pPr>
            <a:r>
              <a:rPr lang="it-IT" sz="1800" b="1" i="1" u="sng" noProof="0" dirty="0">
                <a:solidFill>
                  <a:srgbClr val="B8C8CC"/>
                </a:solidFill>
                <a:latin typeface="Arial"/>
                <a:ea typeface="Arial" pitchFamily="34" charset="0"/>
                <a:cs typeface="Arial"/>
              </a:rPr>
              <a:t>Esclusi: tirocini su attività riservate a professioni per cui si è già qualificati o abilitati; chi ha già svolto un tirocinio presso lo stesso ospitante</a:t>
            </a:r>
            <a:endParaRPr lang="it-IT" sz="1800" b="1" i="1" u="sng" noProof="0" dirty="0">
              <a:solidFill>
                <a:srgbClr val="B8C8CC"/>
              </a:solidFill>
              <a:latin typeface="Arial"/>
              <a:cs typeface="Arial"/>
            </a:endParaRPr>
          </a:p>
        </p:txBody>
      </p:sp>
      <p:sp>
        <p:nvSpPr>
          <p:cNvPr id="35" name="Shape 32"/>
          <p:cNvSpPr/>
          <p:nvPr/>
        </p:nvSpPr>
        <p:spPr>
          <a:xfrm>
            <a:off x="0" y="9658350"/>
            <a:ext cx="18288000" cy="628650"/>
          </a:xfrm>
          <a:prstGeom prst="rect">
            <a:avLst/>
          </a:prstGeom>
          <a:solidFill>
            <a:srgbClr val="082933"/>
          </a:solidFill>
        </p:spPr>
        <p:txBody>
          <a:bodyPr/>
          <a:lstStyle/>
          <a:p>
            <a:endParaRPr lang="it-IT" noProof="0" dirty="0"/>
          </a:p>
        </p:txBody>
      </p:sp>
      <p:sp>
        <p:nvSpPr>
          <p:cNvPr id="36" name="Text 33"/>
          <p:cNvSpPr/>
          <p:nvPr/>
        </p:nvSpPr>
        <p:spPr>
          <a:xfrm>
            <a:off x="800100" y="9839325"/>
            <a:ext cx="8800936"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a:t>
            </a:r>
            <a:endParaRPr lang="it-IT" sz="1800" noProof="0" dirty="0">
              <a:solidFill>
                <a:srgbClr val="B8C8CC"/>
              </a:solidFill>
              <a:latin typeface="Arial"/>
              <a:cs typeface="Arial"/>
            </a:endParaRPr>
          </a:p>
        </p:txBody>
      </p:sp>
      <p:sp>
        <p:nvSpPr>
          <p:cNvPr id="37" name="Text 34"/>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05</a:t>
            </a:r>
            <a:endParaRPr lang="it-IT" sz="1800" noProof="0" dirty="0"/>
          </a:p>
        </p:txBody>
      </p:sp>
      <p:pic>
        <p:nvPicPr>
          <p:cNvPr id="39" name="Immagine 38">
            <a:extLst>
              <a:ext uri="{FF2B5EF4-FFF2-40B4-BE49-F238E27FC236}">
                <a16:creationId xmlns:a16="http://schemas.microsoft.com/office/drawing/2014/main" id="{9AFC19FF-463C-B609-00CF-6FBDDC0E28A8}"/>
              </a:ext>
            </a:extLst>
          </p:cNvPr>
          <p:cNvPicPr>
            <a:picLocks noChangeAspect="1"/>
          </p:cNvPicPr>
          <p:nvPr/>
        </p:nvPicPr>
        <p:blipFill>
          <a:blip r:embed="rId4"/>
          <a:stretch>
            <a:fillRect/>
          </a:stretch>
        </p:blipFill>
        <p:spPr>
          <a:xfrm>
            <a:off x="1627530" y="8212205"/>
            <a:ext cx="559078" cy="521807"/>
          </a:xfrm>
          <a:prstGeom prst="rect">
            <a:avLst/>
          </a:prstGeom>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6761753"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Chi promuove, </a:t>
            </a:r>
            <a:r>
              <a:rPr lang="it-IT" sz="3900" b="1" kern="0" spc="-39" noProof="0" dirty="0">
                <a:solidFill>
                  <a:srgbClr val="2AD4C6"/>
                </a:solidFill>
                <a:latin typeface="Arial" pitchFamily="34" charset="0"/>
                <a:ea typeface="Arial" pitchFamily="34" charset="0"/>
                <a:cs typeface="Arial" pitchFamily="34" charset="0"/>
              </a:rPr>
              <a:t>chi ospita</a:t>
            </a:r>
            <a:endParaRPr lang="it-IT" sz="3900" noProof="0" dirty="0"/>
          </a:p>
        </p:txBody>
      </p:sp>
      <p:sp>
        <p:nvSpPr>
          <p:cNvPr id="6" name="Shape 3"/>
          <p:cNvSpPr/>
          <p:nvPr/>
        </p:nvSpPr>
        <p:spPr>
          <a:xfrm>
            <a:off x="952500" y="1714500"/>
            <a:ext cx="5283101" cy="7543800"/>
          </a:xfrm>
          <a:prstGeom prst="roundRect">
            <a:avLst>
              <a:gd name="adj" fmla="val 2524"/>
            </a:avLst>
          </a:prstGeom>
          <a:solidFill>
            <a:srgbClr val="0E3A45"/>
          </a:solidFill>
          <a:ln w="19050">
            <a:solidFill>
              <a:srgbClr val="1EC9BE"/>
            </a:solidFill>
            <a:prstDash val="solid"/>
          </a:ln>
        </p:spPr>
        <p:txBody>
          <a:bodyPr/>
          <a:lstStyle/>
          <a:p>
            <a:endParaRPr lang="it-IT" noProof="0" dirty="0"/>
          </a:p>
        </p:txBody>
      </p:sp>
      <p:sp>
        <p:nvSpPr>
          <p:cNvPr id="7" name="Text 4"/>
          <p:cNvSpPr/>
          <p:nvPr/>
        </p:nvSpPr>
        <p:spPr>
          <a:xfrm>
            <a:off x="1295400" y="2019300"/>
            <a:ext cx="5057031"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SOGGETTO PROMOTORE</a:t>
            </a:r>
            <a:endParaRPr lang="it-IT" sz="1800" noProof="0" dirty="0"/>
          </a:p>
        </p:txBody>
      </p:sp>
      <p:sp>
        <p:nvSpPr>
          <p:cNvPr id="8" name="Text 5"/>
          <p:cNvSpPr/>
          <p:nvPr/>
        </p:nvSpPr>
        <p:spPr>
          <a:xfrm>
            <a:off x="1295400" y="2400300"/>
            <a:ext cx="5057031"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Regia del percorso</a:t>
            </a:r>
            <a:endParaRPr lang="it-IT" sz="2550" noProof="0" dirty="0"/>
          </a:p>
        </p:txBody>
      </p:sp>
      <p:sp>
        <p:nvSpPr>
          <p:cNvPr id="9" name="Text 6"/>
          <p:cNvSpPr/>
          <p:nvPr/>
        </p:nvSpPr>
        <p:spPr>
          <a:xfrm>
            <a:off x="1295401" y="3060904"/>
            <a:ext cx="4735219" cy="1080698"/>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CPI, università, ITS, scuole, enti accreditati al lavoro e alla formazione, parti sociali, enti bilaterali</a:t>
            </a:r>
            <a:endParaRPr lang="it-IT" sz="1950" noProof="0" dirty="0">
              <a:latin typeface="Arial"/>
              <a:cs typeface="Arial"/>
            </a:endParaRPr>
          </a:p>
        </p:txBody>
      </p:sp>
      <p:sp>
        <p:nvSpPr>
          <p:cNvPr id="10" name="Text 7"/>
          <p:cNvSpPr/>
          <p:nvPr/>
        </p:nvSpPr>
        <p:spPr>
          <a:xfrm>
            <a:off x="1295400" y="4130837"/>
            <a:ext cx="4735220" cy="778718"/>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orienta, verifica i requisiti, </a:t>
            </a:r>
            <a:r>
              <a:rPr lang="it-IT" sz="1950" b="1" noProof="0" dirty="0">
                <a:solidFill>
                  <a:srgbClr val="FFFFFF"/>
                </a:solidFill>
                <a:latin typeface="Arial"/>
                <a:ea typeface="Arial" pitchFamily="34" charset="0"/>
                <a:cs typeface="Arial"/>
              </a:rPr>
              <a:t>abbina </a:t>
            </a:r>
            <a:r>
              <a:rPr lang="it-IT" sz="1950" noProof="0" dirty="0">
                <a:solidFill>
                  <a:srgbClr val="B8C8CC"/>
                </a:solidFill>
                <a:latin typeface="Arial"/>
                <a:ea typeface="Arial" pitchFamily="34" charset="0"/>
                <a:cs typeface="Arial"/>
              </a:rPr>
              <a:t>tirocinante e azienda</a:t>
            </a:r>
            <a:endParaRPr lang="it-IT" sz="1950" noProof="0" dirty="0">
              <a:latin typeface="Calibri" panose="020F0502020204030204"/>
              <a:cs typeface="Arial"/>
            </a:endParaRPr>
          </a:p>
        </p:txBody>
      </p:sp>
      <p:sp>
        <p:nvSpPr>
          <p:cNvPr id="11" name="Text 8"/>
          <p:cNvSpPr/>
          <p:nvPr/>
        </p:nvSpPr>
        <p:spPr>
          <a:xfrm>
            <a:off x="1282977" y="4911213"/>
            <a:ext cx="4747643" cy="766295"/>
          </a:xfrm>
          <a:prstGeom prst="rect">
            <a:avLst/>
          </a:prstGeom>
          <a:noFill/>
        </p:spPr>
        <p:txBody>
          <a:bodyPr wrap="square" lIns="25400" tIns="25400" rIns="25400" bIns="25400" rtlCol="0" anchor="t">
            <a:normAutofit/>
          </a:bodyPr>
          <a:lstStyle/>
          <a:p>
            <a:pPr marL="342900" indent="-342900">
              <a:lnSpc>
                <a:spcPct val="110710"/>
              </a:lnSpc>
              <a:buFont typeface="Calibri"/>
              <a:buChar char="-"/>
            </a:pPr>
            <a:r>
              <a:rPr lang="it-IT" sz="1950" noProof="0" dirty="0">
                <a:solidFill>
                  <a:srgbClr val="B8C8CC"/>
                </a:solidFill>
                <a:latin typeface="Arial"/>
                <a:ea typeface="Arial" pitchFamily="34" charset="0"/>
                <a:cs typeface="Arial"/>
              </a:rPr>
              <a:t>redige Convenzione e </a:t>
            </a:r>
            <a:r>
              <a:rPr lang="it-IT" sz="1950" b="1" noProof="0" dirty="0">
                <a:solidFill>
                  <a:srgbClr val="FFFFFF"/>
                </a:solidFill>
                <a:latin typeface="Arial"/>
                <a:ea typeface="Arial" pitchFamily="34" charset="0"/>
                <a:cs typeface="Arial"/>
              </a:rPr>
              <a:t>PFI </a:t>
            </a:r>
            <a:r>
              <a:rPr lang="it-IT" sz="1950" noProof="0" dirty="0">
                <a:solidFill>
                  <a:srgbClr val="B8C8CC"/>
                </a:solidFill>
                <a:latin typeface="Arial"/>
                <a:ea typeface="Arial" pitchFamily="34" charset="0"/>
                <a:cs typeface="Arial"/>
              </a:rPr>
              <a:t>, presenta la domanda</a:t>
            </a:r>
            <a:endParaRPr lang="it-IT" sz="1950" noProof="0" dirty="0">
              <a:latin typeface="Arial"/>
              <a:cs typeface="Arial"/>
            </a:endParaRPr>
          </a:p>
        </p:txBody>
      </p:sp>
      <p:sp>
        <p:nvSpPr>
          <p:cNvPr id="12" name="Text 9"/>
          <p:cNvSpPr/>
          <p:nvPr/>
        </p:nvSpPr>
        <p:spPr>
          <a:xfrm>
            <a:off x="1295401" y="5679166"/>
            <a:ext cx="5057030" cy="439469"/>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tutor didattico</a:t>
            </a:r>
            <a:r>
              <a:rPr lang="it-IT" sz="1950" noProof="0" dirty="0">
                <a:solidFill>
                  <a:srgbClr val="B8C8CC"/>
                </a:solidFill>
                <a:latin typeface="Arial"/>
                <a:ea typeface="Arial" pitchFamily="34" charset="0"/>
                <a:cs typeface="Arial"/>
              </a:rPr>
              <a:t>: max 20 tirocinanti</a:t>
            </a:r>
            <a:endParaRPr lang="it-IT" sz="1950" noProof="0" dirty="0">
              <a:latin typeface="Arial"/>
              <a:cs typeface="Arial"/>
            </a:endParaRPr>
          </a:p>
        </p:txBody>
      </p:sp>
      <p:sp>
        <p:nvSpPr>
          <p:cNvPr id="13" name="Shape 10"/>
          <p:cNvSpPr/>
          <p:nvPr/>
        </p:nvSpPr>
        <p:spPr>
          <a:xfrm>
            <a:off x="6502301" y="1714500"/>
            <a:ext cx="5283250" cy="7543800"/>
          </a:xfrm>
          <a:prstGeom prst="roundRect">
            <a:avLst>
              <a:gd name="adj" fmla="val 2524"/>
            </a:avLst>
          </a:prstGeom>
          <a:solidFill>
            <a:srgbClr val="0E3A45"/>
          </a:solidFill>
          <a:ln w="19050">
            <a:solidFill>
              <a:srgbClr val="1EC9BE"/>
            </a:solidFill>
            <a:prstDash val="solid"/>
          </a:ln>
        </p:spPr>
        <p:txBody>
          <a:bodyPr/>
          <a:lstStyle/>
          <a:p>
            <a:endParaRPr lang="it-IT" noProof="0" dirty="0"/>
          </a:p>
        </p:txBody>
      </p:sp>
      <p:sp>
        <p:nvSpPr>
          <p:cNvPr id="14" name="Text 11"/>
          <p:cNvSpPr/>
          <p:nvPr/>
        </p:nvSpPr>
        <p:spPr>
          <a:xfrm>
            <a:off x="6845201" y="2019300"/>
            <a:ext cx="505719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SOGGETTO OSPITANTE</a:t>
            </a:r>
            <a:endParaRPr lang="it-IT" sz="1800" noProof="0" dirty="0"/>
          </a:p>
        </p:txBody>
      </p:sp>
      <p:sp>
        <p:nvSpPr>
          <p:cNvPr id="15" name="Text 12"/>
          <p:cNvSpPr/>
          <p:nvPr/>
        </p:nvSpPr>
        <p:spPr>
          <a:xfrm>
            <a:off x="6845201" y="2400300"/>
            <a:ext cx="4735373" cy="782836"/>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Datore di lavoro privato in Abruzzo</a:t>
            </a:r>
            <a:endParaRPr lang="it-IT" sz="2550" noProof="0" dirty="0"/>
          </a:p>
        </p:txBody>
      </p:sp>
      <p:sp>
        <p:nvSpPr>
          <p:cNvPr id="16" name="Text 13"/>
          <p:cNvSpPr/>
          <p:nvPr/>
        </p:nvSpPr>
        <p:spPr>
          <a:xfrm>
            <a:off x="6845202" y="3458119"/>
            <a:ext cx="4735372" cy="729024"/>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DURC </a:t>
            </a:r>
            <a:r>
              <a:rPr lang="it-IT" sz="1950" noProof="0" dirty="0">
                <a:solidFill>
                  <a:srgbClr val="B8C8CC"/>
                </a:solidFill>
                <a:latin typeface="Arial"/>
                <a:ea typeface="Arial" pitchFamily="34" charset="0"/>
                <a:cs typeface="Arial"/>
              </a:rPr>
              <a:t>regolare, CCNL applicato, sicurezza e L. 68/1999 rispettate</a:t>
            </a:r>
            <a:endParaRPr lang="it-IT" sz="1950" noProof="0" dirty="0">
              <a:latin typeface="Arial"/>
              <a:cs typeface="Arial"/>
            </a:endParaRPr>
          </a:p>
        </p:txBody>
      </p:sp>
      <p:sp>
        <p:nvSpPr>
          <p:cNvPr id="17" name="Text 14"/>
          <p:cNvSpPr/>
          <p:nvPr/>
        </p:nvSpPr>
        <p:spPr>
          <a:xfrm>
            <a:off x="6832778" y="4313038"/>
            <a:ext cx="4747796" cy="70417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nessun licenziamento nei </a:t>
            </a:r>
            <a:r>
              <a:rPr lang="it-IT" sz="1950" b="1" noProof="0" dirty="0">
                <a:solidFill>
                  <a:srgbClr val="FFFFFF"/>
                </a:solidFill>
                <a:latin typeface="Arial"/>
                <a:ea typeface="Arial" pitchFamily="34" charset="0"/>
                <a:cs typeface="Arial"/>
              </a:rPr>
              <a:t>12 mesi </a:t>
            </a:r>
            <a:r>
              <a:rPr lang="it-IT" sz="1950" noProof="0" dirty="0">
                <a:solidFill>
                  <a:srgbClr val="B8C8CC"/>
                </a:solidFill>
                <a:latin typeface="Arial"/>
                <a:ea typeface="Arial" pitchFamily="34" charset="0"/>
                <a:cs typeface="Arial"/>
              </a:rPr>
              <a:t>precedenti (salvo giusta causa)</a:t>
            </a:r>
            <a:endParaRPr lang="it-IT" sz="1950" noProof="0" dirty="0">
              <a:latin typeface="Calibri" panose="020F0502020204030204"/>
              <a:cs typeface="Arial"/>
            </a:endParaRPr>
          </a:p>
        </p:txBody>
      </p:sp>
      <p:sp>
        <p:nvSpPr>
          <p:cNvPr id="18" name="Text 15"/>
          <p:cNvSpPr/>
          <p:nvPr/>
        </p:nvSpPr>
        <p:spPr>
          <a:xfrm>
            <a:off x="6845202" y="5018873"/>
            <a:ext cx="4735372" cy="69175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no CIGS per attività equivalenti, no procedure concorsuali</a:t>
            </a:r>
            <a:endParaRPr lang="it-IT" sz="1950" noProof="0" dirty="0">
              <a:latin typeface="Calibri" panose="020F0502020204030204"/>
              <a:cs typeface="Arial"/>
            </a:endParaRPr>
          </a:p>
        </p:txBody>
      </p:sp>
      <p:sp>
        <p:nvSpPr>
          <p:cNvPr id="19" name="Text 16"/>
          <p:cNvSpPr/>
          <p:nvPr/>
        </p:nvSpPr>
        <p:spPr>
          <a:xfrm>
            <a:off x="6845202" y="5799249"/>
            <a:ext cx="5057194" cy="327656"/>
          </a:xfrm>
          <a:prstGeom prst="rect">
            <a:avLst/>
          </a:prstGeom>
          <a:noFill/>
        </p:spPr>
        <p:txBody>
          <a:bodyPr wrap="square" lIns="25400" tIns="25400" rIns="25400" bIns="25400" rtlCol="0" anchor="t">
            <a:normAutofit fontScale="92500" lnSpcReduction="10000"/>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tutor aziendale</a:t>
            </a:r>
            <a:r>
              <a:rPr lang="it-IT" sz="1950" noProof="0" dirty="0">
                <a:solidFill>
                  <a:srgbClr val="B8C8CC"/>
                </a:solidFill>
                <a:latin typeface="Arial"/>
                <a:ea typeface="Arial" pitchFamily="34" charset="0"/>
                <a:cs typeface="Arial"/>
              </a:rPr>
              <a:t>: max 3 tirocinanti</a:t>
            </a:r>
            <a:endParaRPr lang="it-IT" sz="1950" noProof="0" dirty="0">
              <a:latin typeface="Arial"/>
              <a:cs typeface="Arial"/>
            </a:endParaRPr>
          </a:p>
        </p:txBody>
      </p:sp>
      <p:sp>
        <p:nvSpPr>
          <p:cNvPr id="20" name="Text 17"/>
          <p:cNvSpPr/>
          <p:nvPr/>
        </p:nvSpPr>
        <p:spPr>
          <a:xfrm>
            <a:off x="6845202" y="6240376"/>
            <a:ext cx="5057194"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esclusi i datori pubblici</a:t>
            </a:r>
            <a:endParaRPr lang="it-IT" sz="1950" noProof="0" dirty="0">
              <a:latin typeface="Arial"/>
              <a:cs typeface="Arial"/>
            </a:endParaRPr>
          </a:p>
        </p:txBody>
      </p:sp>
      <p:sp>
        <p:nvSpPr>
          <p:cNvPr id="21" name="Shape 18"/>
          <p:cNvSpPr/>
          <p:nvPr/>
        </p:nvSpPr>
        <p:spPr>
          <a:xfrm>
            <a:off x="12052250" y="1714500"/>
            <a:ext cx="5283250" cy="4933950"/>
          </a:xfrm>
          <a:prstGeom prst="roundRect">
            <a:avLst>
              <a:gd name="adj" fmla="val 2703"/>
            </a:avLst>
          </a:prstGeom>
          <a:solidFill>
            <a:srgbClr val="0E3A45"/>
          </a:solidFill>
          <a:ln w="19050">
            <a:solidFill>
              <a:srgbClr val="1F5762"/>
            </a:solidFill>
            <a:prstDash val="solid"/>
          </a:ln>
        </p:spPr>
        <p:txBody>
          <a:bodyPr/>
          <a:lstStyle/>
          <a:p>
            <a:endParaRPr lang="it-IT" noProof="0" dirty="0"/>
          </a:p>
        </p:txBody>
      </p:sp>
      <p:sp>
        <p:nvSpPr>
          <p:cNvPr id="22" name="Text 19"/>
          <p:cNvSpPr/>
          <p:nvPr/>
        </p:nvSpPr>
        <p:spPr>
          <a:xfrm>
            <a:off x="12395150" y="2019300"/>
            <a:ext cx="505719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LIMITI PER UNITÀ OPERATIVA</a:t>
            </a:r>
            <a:endParaRPr lang="it-IT" sz="1800" noProof="0" dirty="0"/>
          </a:p>
        </p:txBody>
      </p:sp>
      <p:sp>
        <p:nvSpPr>
          <p:cNvPr id="23" name="Shape 20"/>
          <p:cNvSpPr/>
          <p:nvPr/>
        </p:nvSpPr>
        <p:spPr>
          <a:xfrm>
            <a:off x="12395150" y="2961084"/>
            <a:ext cx="4597450" cy="9525"/>
          </a:xfrm>
          <a:prstGeom prst="rect">
            <a:avLst/>
          </a:prstGeom>
          <a:solidFill>
            <a:srgbClr val="1F5762"/>
          </a:solidFill>
        </p:spPr>
        <p:txBody>
          <a:bodyPr/>
          <a:lstStyle/>
          <a:p>
            <a:endParaRPr lang="it-IT" noProof="0" dirty="0"/>
          </a:p>
        </p:txBody>
      </p:sp>
      <p:sp>
        <p:nvSpPr>
          <p:cNvPr id="24" name="Text 21"/>
          <p:cNvSpPr/>
          <p:nvPr/>
        </p:nvSpPr>
        <p:spPr>
          <a:xfrm>
            <a:off x="12395150" y="2505075"/>
            <a:ext cx="1787560"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0–5 dipendenti</a:t>
            </a:r>
            <a:endParaRPr lang="it-IT" sz="1950" noProof="0" dirty="0"/>
          </a:p>
        </p:txBody>
      </p:sp>
      <p:sp>
        <p:nvSpPr>
          <p:cNvPr id="25" name="Text 22"/>
          <p:cNvSpPr/>
          <p:nvPr/>
        </p:nvSpPr>
        <p:spPr>
          <a:xfrm>
            <a:off x="16759386" y="2400300"/>
            <a:ext cx="309414" cy="457200"/>
          </a:xfrm>
          <a:prstGeom prst="rect">
            <a:avLst/>
          </a:prstGeom>
          <a:noFill/>
        </p:spPr>
        <p:txBody>
          <a:bodyPr wrap="square" lIns="25400" tIns="25400" rIns="25400" bIns="25400" rtlCol="0" anchor="t">
            <a:normAutofit lnSpcReduction="10000"/>
          </a:bodyPr>
          <a:lstStyle/>
          <a:p>
            <a:pPr marL="0" indent="0" algn="l">
              <a:lnSpc>
                <a:spcPct val="88000"/>
              </a:lnSpc>
              <a:buNone/>
            </a:pPr>
            <a:r>
              <a:rPr lang="it-IT" sz="3300" b="1" noProof="0" dirty="0">
                <a:solidFill>
                  <a:srgbClr val="2AD4C6"/>
                </a:solidFill>
                <a:latin typeface="Arial" pitchFamily="34" charset="0"/>
                <a:ea typeface="Arial" pitchFamily="34" charset="0"/>
                <a:cs typeface="Arial" pitchFamily="34" charset="0"/>
              </a:rPr>
              <a:t>1</a:t>
            </a:r>
            <a:endParaRPr lang="it-IT" sz="3300" noProof="0" dirty="0"/>
          </a:p>
        </p:txBody>
      </p:sp>
      <p:sp>
        <p:nvSpPr>
          <p:cNvPr id="26" name="Shape 23"/>
          <p:cNvSpPr/>
          <p:nvPr/>
        </p:nvSpPr>
        <p:spPr>
          <a:xfrm>
            <a:off x="12395150" y="3683794"/>
            <a:ext cx="4597450" cy="9525"/>
          </a:xfrm>
          <a:prstGeom prst="rect">
            <a:avLst/>
          </a:prstGeom>
          <a:solidFill>
            <a:srgbClr val="1F5762"/>
          </a:solidFill>
        </p:spPr>
        <p:txBody>
          <a:bodyPr/>
          <a:lstStyle/>
          <a:p>
            <a:endParaRPr lang="it-IT" noProof="0" dirty="0"/>
          </a:p>
        </p:txBody>
      </p:sp>
      <p:sp>
        <p:nvSpPr>
          <p:cNvPr id="27" name="Text 24"/>
          <p:cNvSpPr/>
          <p:nvPr/>
        </p:nvSpPr>
        <p:spPr>
          <a:xfrm>
            <a:off x="12395150" y="3227784"/>
            <a:ext cx="1938992"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6–20 dipendenti</a:t>
            </a:r>
            <a:endParaRPr lang="it-IT" sz="1950" noProof="0" dirty="0"/>
          </a:p>
        </p:txBody>
      </p:sp>
      <p:sp>
        <p:nvSpPr>
          <p:cNvPr id="28" name="Text 25"/>
          <p:cNvSpPr/>
          <p:nvPr/>
        </p:nvSpPr>
        <p:spPr>
          <a:xfrm>
            <a:off x="16759386" y="3123009"/>
            <a:ext cx="309414" cy="457200"/>
          </a:xfrm>
          <a:prstGeom prst="rect">
            <a:avLst/>
          </a:prstGeom>
          <a:noFill/>
        </p:spPr>
        <p:txBody>
          <a:bodyPr wrap="square" lIns="25400" tIns="25400" rIns="25400" bIns="25400" rtlCol="0" anchor="t">
            <a:normAutofit lnSpcReduction="10000"/>
          </a:bodyPr>
          <a:lstStyle/>
          <a:p>
            <a:pPr marL="0" indent="0" algn="l">
              <a:lnSpc>
                <a:spcPct val="88000"/>
              </a:lnSpc>
              <a:buNone/>
            </a:pPr>
            <a:r>
              <a:rPr lang="it-IT" sz="3300" b="1" noProof="0" dirty="0">
                <a:solidFill>
                  <a:srgbClr val="2AD4C6"/>
                </a:solidFill>
                <a:latin typeface="Arial" pitchFamily="34" charset="0"/>
                <a:ea typeface="Arial" pitchFamily="34" charset="0"/>
                <a:cs typeface="Arial" pitchFamily="34" charset="0"/>
              </a:rPr>
              <a:t>2</a:t>
            </a:r>
            <a:endParaRPr lang="it-IT" sz="3300" noProof="0" dirty="0"/>
          </a:p>
        </p:txBody>
      </p:sp>
      <p:sp>
        <p:nvSpPr>
          <p:cNvPr id="29" name="Text 26"/>
          <p:cNvSpPr/>
          <p:nvPr/>
        </p:nvSpPr>
        <p:spPr>
          <a:xfrm>
            <a:off x="12395150" y="3950494"/>
            <a:ext cx="902345"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oltre 20</a:t>
            </a:r>
            <a:endParaRPr lang="it-IT" sz="1950" noProof="0" dirty="0"/>
          </a:p>
        </p:txBody>
      </p:sp>
      <p:sp>
        <p:nvSpPr>
          <p:cNvPr id="30" name="Text 27"/>
          <p:cNvSpPr/>
          <p:nvPr/>
        </p:nvSpPr>
        <p:spPr>
          <a:xfrm>
            <a:off x="16153656" y="3845719"/>
            <a:ext cx="915144" cy="457200"/>
          </a:xfrm>
          <a:prstGeom prst="rect">
            <a:avLst/>
          </a:prstGeom>
          <a:noFill/>
        </p:spPr>
        <p:txBody>
          <a:bodyPr wrap="square" lIns="25400" tIns="25400" rIns="25400" bIns="25400" rtlCol="0" anchor="t">
            <a:normAutofit lnSpcReduction="10000"/>
          </a:bodyPr>
          <a:lstStyle/>
          <a:p>
            <a:pPr marL="0" indent="0" algn="l">
              <a:lnSpc>
                <a:spcPct val="88000"/>
              </a:lnSpc>
              <a:buNone/>
            </a:pPr>
            <a:r>
              <a:rPr lang="it-IT" sz="3300" b="1" noProof="0" dirty="0">
                <a:solidFill>
                  <a:srgbClr val="2AD4C6"/>
                </a:solidFill>
                <a:latin typeface="Arial" pitchFamily="34" charset="0"/>
                <a:ea typeface="Arial" pitchFamily="34" charset="0"/>
                <a:cs typeface="Arial" pitchFamily="34" charset="0"/>
              </a:rPr>
              <a:t>10%</a:t>
            </a:r>
            <a:endParaRPr lang="it-IT" sz="3300" noProof="0" dirty="0"/>
          </a:p>
        </p:txBody>
      </p:sp>
      <p:sp>
        <p:nvSpPr>
          <p:cNvPr id="31" name="Text 28"/>
          <p:cNvSpPr/>
          <p:nvPr/>
        </p:nvSpPr>
        <p:spPr>
          <a:xfrm>
            <a:off x="12395150" y="4817320"/>
            <a:ext cx="4735373" cy="668834"/>
          </a:xfrm>
          <a:prstGeom prst="rect">
            <a:avLst/>
          </a:prstGeom>
          <a:noFill/>
        </p:spPr>
        <p:txBody>
          <a:bodyPr wrap="square" lIns="25400" tIns="25400" rIns="25400" bIns="25400" rtlCol="0" anchor="t">
            <a:normAutofit lnSpcReduction="10000"/>
          </a:bodyPr>
          <a:lstStyle/>
          <a:p>
            <a:pPr marL="0" indent="0" algn="l">
              <a:lnSpc>
                <a:spcPct val="118286"/>
              </a:lnSpc>
              <a:buNone/>
            </a:pPr>
            <a:r>
              <a:rPr lang="it-IT" sz="1800" b="1" noProof="0" dirty="0">
                <a:solidFill>
                  <a:srgbClr val="B8C8CC"/>
                </a:solidFill>
                <a:latin typeface="Arial"/>
                <a:ea typeface="Arial" pitchFamily="34" charset="0"/>
                <a:cs typeface="Arial"/>
              </a:rPr>
              <a:t>Nessun limite per persone con disabilità e svantaggiate</a:t>
            </a:r>
            <a:endParaRPr lang="it-IT" sz="1800" b="1" noProof="0" dirty="0">
              <a:solidFill>
                <a:srgbClr val="B8C8CC"/>
              </a:solidFill>
              <a:latin typeface="Arial"/>
              <a:cs typeface="Arial"/>
            </a:endParaRPr>
          </a:p>
        </p:txBody>
      </p:sp>
      <p:pic>
        <p:nvPicPr>
          <p:cNvPr id="32" name="Image 1"/>
          <p:cNvPicPr>
            <a:picLocks noChangeAspect="1"/>
          </p:cNvPicPr>
          <p:nvPr/>
        </p:nvPicPr>
        <p:blipFill>
          <a:blip r:embed="rId4"/>
          <a:srcRect t="7632" b="30529"/>
          <a:stretch>
            <a:fillRect/>
          </a:stretch>
        </p:blipFill>
        <p:spPr>
          <a:xfrm>
            <a:off x="12052250" y="6877050"/>
            <a:ext cx="5283250" cy="2381250"/>
          </a:xfrm>
          <a:prstGeom prst="rect">
            <a:avLst/>
          </a:prstGeom>
        </p:spPr>
      </p:pic>
      <p:sp>
        <p:nvSpPr>
          <p:cNvPr id="33" name="Shape 29"/>
          <p:cNvSpPr/>
          <p:nvPr/>
        </p:nvSpPr>
        <p:spPr>
          <a:xfrm>
            <a:off x="0" y="9658350"/>
            <a:ext cx="18288000" cy="628650"/>
          </a:xfrm>
          <a:prstGeom prst="rect">
            <a:avLst/>
          </a:prstGeom>
          <a:solidFill>
            <a:srgbClr val="082933"/>
          </a:solidFill>
        </p:spPr>
        <p:txBody>
          <a:bodyPr/>
          <a:lstStyle/>
          <a:p>
            <a:endParaRPr lang="it-IT" noProof="0" dirty="0"/>
          </a:p>
        </p:txBody>
      </p:sp>
      <p:sp>
        <p:nvSpPr>
          <p:cNvPr id="34" name="Text 30"/>
          <p:cNvSpPr/>
          <p:nvPr/>
        </p:nvSpPr>
        <p:spPr>
          <a:xfrm>
            <a:off x="800100" y="9839325"/>
            <a:ext cx="9220527"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a:t>
            </a:r>
            <a:endParaRPr lang="it-IT" sz="1800" noProof="0" dirty="0">
              <a:solidFill>
                <a:srgbClr val="B8C8CC"/>
              </a:solidFill>
              <a:latin typeface="Arial"/>
              <a:cs typeface="Arial"/>
            </a:endParaRPr>
          </a:p>
        </p:txBody>
      </p:sp>
      <p:sp>
        <p:nvSpPr>
          <p:cNvPr id="35" name="Text 31"/>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06</a:t>
            </a:r>
            <a:endParaRPr lang="it-IT" sz="1800" noProof="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descr="preencoded.png"/>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7389093"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Caratteristiche </a:t>
            </a:r>
            <a:r>
              <a:rPr lang="it-IT" sz="3900" b="1" kern="0" spc="-39" noProof="0" dirty="0">
                <a:solidFill>
                  <a:srgbClr val="2AD4C6"/>
                </a:solidFill>
                <a:latin typeface="Arial" pitchFamily="34" charset="0"/>
                <a:ea typeface="Arial" pitchFamily="34" charset="0"/>
                <a:cs typeface="Arial" pitchFamily="34" charset="0"/>
              </a:rPr>
              <a:t>del tirocinio</a:t>
            </a:r>
            <a:endParaRPr lang="it-IT" sz="3900" noProof="0" dirty="0"/>
          </a:p>
        </p:txBody>
      </p:sp>
      <p:pic>
        <p:nvPicPr>
          <p:cNvPr id="6" name="Image 1"/>
          <p:cNvPicPr>
            <a:picLocks noChangeAspect="1"/>
          </p:cNvPicPr>
          <p:nvPr/>
        </p:nvPicPr>
        <p:blipFill>
          <a:blip r:embed="rId4"/>
          <a:srcRect l="761" r="761"/>
          <a:stretch>
            <a:fillRect/>
          </a:stretch>
        </p:blipFill>
        <p:spPr>
          <a:xfrm>
            <a:off x="952500" y="1714500"/>
            <a:ext cx="5334000" cy="7543800"/>
          </a:xfrm>
          <a:prstGeom prst="rect">
            <a:avLst/>
          </a:prstGeom>
        </p:spPr>
      </p:pic>
      <p:sp>
        <p:nvSpPr>
          <p:cNvPr id="7" name="Shape 3"/>
          <p:cNvSpPr/>
          <p:nvPr/>
        </p:nvSpPr>
        <p:spPr>
          <a:xfrm>
            <a:off x="952500" y="7829550"/>
            <a:ext cx="5334000" cy="1428750"/>
          </a:xfrm>
          <a:prstGeom prst="rect">
            <a:avLst/>
          </a:prstGeom>
          <a:solidFill>
            <a:srgbClr val="0B2F3A">
              <a:alpha val="86000"/>
            </a:srgbClr>
          </a:solidFill>
        </p:spPr>
        <p:txBody>
          <a:bodyPr/>
          <a:lstStyle/>
          <a:p>
            <a:endParaRPr lang="it-IT" noProof="0" dirty="0"/>
          </a:p>
        </p:txBody>
      </p:sp>
      <p:sp>
        <p:nvSpPr>
          <p:cNvPr id="8" name="Text 4"/>
          <p:cNvSpPr/>
          <p:nvPr/>
        </p:nvSpPr>
        <p:spPr>
          <a:xfrm>
            <a:off x="1295400" y="8096250"/>
            <a:ext cx="511302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DURATA MINIMA</a:t>
            </a:r>
            <a:endParaRPr lang="it-IT" sz="1800" noProof="0" dirty="0"/>
          </a:p>
        </p:txBody>
      </p:sp>
      <p:sp>
        <p:nvSpPr>
          <p:cNvPr id="9" name="Text 5"/>
          <p:cNvSpPr/>
          <p:nvPr/>
        </p:nvSpPr>
        <p:spPr>
          <a:xfrm>
            <a:off x="1295400" y="8420100"/>
            <a:ext cx="5113020" cy="609600"/>
          </a:xfrm>
          <a:prstGeom prst="rect">
            <a:avLst/>
          </a:prstGeom>
          <a:noFill/>
        </p:spPr>
        <p:txBody>
          <a:bodyPr wrap="square" lIns="25400" tIns="25400" rIns="25400" bIns="25400" rtlCol="0" anchor="t">
            <a:normAutofit lnSpcReduction="10000"/>
          </a:bodyPr>
          <a:lstStyle/>
          <a:p>
            <a:pPr marL="0" indent="0" algn="l">
              <a:lnSpc>
                <a:spcPct val="86957"/>
              </a:lnSpc>
              <a:buNone/>
            </a:pPr>
            <a:r>
              <a:rPr lang="it-IT" sz="4500" b="1" noProof="0" dirty="0">
                <a:solidFill>
                  <a:srgbClr val="FFFFFF"/>
                </a:solidFill>
                <a:latin typeface="Arial" pitchFamily="34" charset="0"/>
                <a:ea typeface="Arial" pitchFamily="34" charset="0"/>
                <a:cs typeface="Arial" pitchFamily="34" charset="0"/>
              </a:rPr>
              <a:t>2 mesi</a:t>
            </a:r>
            <a:endParaRPr lang="it-IT" sz="4500" noProof="0" dirty="0"/>
          </a:p>
        </p:txBody>
      </p:sp>
      <p:sp>
        <p:nvSpPr>
          <p:cNvPr id="10" name="Shape 6"/>
          <p:cNvSpPr/>
          <p:nvPr/>
        </p:nvSpPr>
        <p:spPr>
          <a:xfrm>
            <a:off x="6553200" y="1714500"/>
            <a:ext cx="5257800" cy="3638550"/>
          </a:xfrm>
          <a:prstGeom prst="roundRect">
            <a:avLst>
              <a:gd name="adj" fmla="val 3665"/>
            </a:avLst>
          </a:prstGeom>
          <a:solidFill>
            <a:srgbClr val="0E3A45"/>
          </a:solidFill>
          <a:ln w="19050">
            <a:solidFill>
              <a:srgbClr val="1EC9BE"/>
            </a:solidFill>
            <a:prstDash val="solid"/>
          </a:ln>
        </p:spPr>
        <p:txBody>
          <a:bodyPr/>
          <a:lstStyle/>
          <a:p>
            <a:endParaRPr lang="it-IT" noProof="0" dirty="0"/>
          </a:p>
        </p:txBody>
      </p:sp>
      <p:sp>
        <p:nvSpPr>
          <p:cNvPr id="11" name="Text 7"/>
          <p:cNvSpPr/>
          <p:nvPr/>
        </p:nvSpPr>
        <p:spPr>
          <a:xfrm>
            <a:off x="6896100" y="2019300"/>
            <a:ext cx="502920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ORARIO E SEDE</a:t>
            </a:r>
            <a:endParaRPr lang="it-IT" sz="1800" noProof="0" dirty="0"/>
          </a:p>
        </p:txBody>
      </p:sp>
      <p:sp>
        <p:nvSpPr>
          <p:cNvPr id="12" name="Text 8"/>
          <p:cNvSpPr/>
          <p:nvPr/>
        </p:nvSpPr>
        <p:spPr>
          <a:xfrm>
            <a:off x="6896100" y="2400300"/>
            <a:ext cx="4709160" cy="69175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massimo </a:t>
            </a:r>
            <a:r>
              <a:rPr lang="it-IT" sz="1950" b="1" noProof="0" dirty="0">
                <a:solidFill>
                  <a:srgbClr val="FFFFFF"/>
                </a:solidFill>
                <a:latin typeface="Arial"/>
                <a:ea typeface="Arial" pitchFamily="34" charset="0"/>
                <a:cs typeface="Arial"/>
              </a:rPr>
              <a:t>8 ore al giorno </a:t>
            </a:r>
            <a:r>
              <a:rPr lang="it-IT" sz="1950" noProof="0" dirty="0">
                <a:solidFill>
                  <a:srgbClr val="B8C8CC"/>
                </a:solidFill>
                <a:latin typeface="Arial"/>
                <a:ea typeface="Arial" pitchFamily="34" charset="0"/>
                <a:cs typeface="Arial"/>
              </a:rPr>
              <a:t>, entro l'orario del CCNL</a:t>
            </a:r>
            <a:endParaRPr lang="it-IT" sz="1950" noProof="0" dirty="0">
              <a:latin typeface="Calibri" panose="020F0502020204030204"/>
              <a:cs typeface="Arial"/>
            </a:endParaRPr>
          </a:p>
        </p:txBody>
      </p:sp>
      <p:sp>
        <p:nvSpPr>
          <p:cNvPr id="13" name="Text 9"/>
          <p:cNvSpPr/>
          <p:nvPr/>
        </p:nvSpPr>
        <p:spPr>
          <a:xfrm>
            <a:off x="6896100" y="3168253"/>
            <a:ext cx="5029200"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di norma in </a:t>
            </a:r>
            <a:r>
              <a:rPr lang="it-IT" sz="1950" b="1" noProof="0" dirty="0">
                <a:solidFill>
                  <a:srgbClr val="FFFFFF"/>
                </a:solidFill>
                <a:latin typeface="Arial"/>
                <a:ea typeface="Arial" pitchFamily="34" charset="0"/>
                <a:cs typeface="Arial"/>
              </a:rPr>
              <a:t>fascia diurna</a:t>
            </a:r>
            <a:endParaRPr lang="it-IT" sz="1950" noProof="0" dirty="0">
              <a:latin typeface="Calibri" panose="020F0502020204030204"/>
              <a:cs typeface="Arial"/>
            </a:endParaRPr>
          </a:p>
        </p:txBody>
      </p:sp>
      <p:sp>
        <p:nvSpPr>
          <p:cNvPr id="14" name="Text 10"/>
          <p:cNvSpPr/>
          <p:nvPr/>
        </p:nvSpPr>
        <p:spPr>
          <a:xfrm>
            <a:off x="6896100" y="3609380"/>
            <a:ext cx="4709160" cy="691753"/>
          </a:xfrm>
          <a:prstGeom prst="rect">
            <a:avLst/>
          </a:prstGeom>
          <a:noFill/>
        </p:spPr>
        <p:txBody>
          <a:bodyPr wrap="square" lIns="25400" tIns="25400" rIns="25400" bIns="25400" rtlCol="0" anchor="t">
            <a:normAutofit/>
          </a:bodyPr>
          <a:lstStyle/>
          <a:p>
            <a:pPr marL="342900" indent="-342900">
              <a:lnSpc>
                <a:spcPct val="110710"/>
              </a:lnSpc>
              <a:buFont typeface="Calibri"/>
              <a:buChar char="-"/>
            </a:pPr>
            <a:r>
              <a:rPr lang="it-IT" sz="1950" noProof="0" dirty="0">
                <a:solidFill>
                  <a:srgbClr val="B8C8CC"/>
                </a:solidFill>
                <a:latin typeface="Arial"/>
                <a:ea typeface="Arial" pitchFamily="34" charset="0"/>
                <a:cs typeface="Arial"/>
              </a:rPr>
              <a:t>sede in </a:t>
            </a:r>
            <a:r>
              <a:rPr lang="it-IT" sz="1950" b="1" noProof="0" dirty="0">
                <a:solidFill>
                  <a:srgbClr val="FFFFFF"/>
                </a:solidFill>
                <a:latin typeface="Arial"/>
                <a:ea typeface="Arial" pitchFamily="34" charset="0"/>
                <a:cs typeface="Arial"/>
              </a:rPr>
              <a:t>Abruzzo </a:t>
            </a:r>
            <a:r>
              <a:rPr lang="it-IT" sz="1950" noProof="0" dirty="0">
                <a:solidFill>
                  <a:srgbClr val="B8C8CC"/>
                </a:solidFill>
                <a:latin typeface="Arial"/>
                <a:ea typeface="Arial" pitchFamily="34" charset="0"/>
                <a:cs typeface="Arial"/>
              </a:rPr>
              <a:t>; fuori regione max 30 giorni</a:t>
            </a:r>
            <a:endParaRPr lang="it-IT" sz="1950" noProof="0" dirty="0">
              <a:latin typeface="Arial"/>
              <a:cs typeface="Arial"/>
            </a:endParaRPr>
          </a:p>
        </p:txBody>
      </p:sp>
      <p:sp>
        <p:nvSpPr>
          <p:cNvPr id="15" name="Shape 11"/>
          <p:cNvSpPr/>
          <p:nvPr/>
        </p:nvSpPr>
        <p:spPr>
          <a:xfrm>
            <a:off x="6553200" y="5619750"/>
            <a:ext cx="5257800" cy="3638550"/>
          </a:xfrm>
          <a:prstGeom prst="roundRect">
            <a:avLst>
              <a:gd name="adj" fmla="val 3665"/>
            </a:avLst>
          </a:prstGeom>
          <a:solidFill>
            <a:srgbClr val="0E3A45"/>
          </a:solidFill>
          <a:ln w="19050">
            <a:solidFill>
              <a:srgbClr val="1EC9BE"/>
            </a:solidFill>
            <a:prstDash val="solid"/>
          </a:ln>
        </p:spPr>
        <p:txBody>
          <a:bodyPr/>
          <a:lstStyle/>
          <a:p>
            <a:endParaRPr lang="it-IT" noProof="0" dirty="0"/>
          </a:p>
        </p:txBody>
      </p:sp>
      <p:sp>
        <p:nvSpPr>
          <p:cNvPr id="16" name="Text 12"/>
          <p:cNvSpPr/>
          <p:nvPr/>
        </p:nvSpPr>
        <p:spPr>
          <a:xfrm>
            <a:off x="6896100" y="5924550"/>
            <a:ext cx="502920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SICUREZZA E ASSICURAZIONI</a:t>
            </a:r>
            <a:endParaRPr lang="it-IT" sz="1800" noProof="0" dirty="0"/>
          </a:p>
        </p:txBody>
      </p:sp>
      <p:sp>
        <p:nvSpPr>
          <p:cNvPr id="17" name="Text 13"/>
          <p:cNvSpPr/>
          <p:nvPr/>
        </p:nvSpPr>
        <p:spPr>
          <a:xfrm>
            <a:off x="6896100" y="6305550"/>
            <a:ext cx="4709160" cy="69175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formazione sicurezza </a:t>
            </a:r>
            <a:r>
              <a:rPr lang="it-IT" sz="1950" b="1" noProof="0" dirty="0">
                <a:solidFill>
                  <a:srgbClr val="FFFFFF"/>
                </a:solidFill>
                <a:latin typeface="Arial"/>
                <a:ea typeface="Arial" pitchFamily="34" charset="0"/>
                <a:cs typeface="Arial"/>
              </a:rPr>
              <a:t>solo in presenza </a:t>
            </a:r>
            <a:r>
              <a:rPr lang="it-IT" sz="1950" noProof="0" dirty="0">
                <a:solidFill>
                  <a:srgbClr val="B8C8CC"/>
                </a:solidFill>
                <a:latin typeface="Arial"/>
                <a:ea typeface="Arial" pitchFamily="34" charset="0"/>
                <a:cs typeface="Arial"/>
              </a:rPr>
              <a:t>, prima dell'avvio</a:t>
            </a:r>
            <a:endParaRPr lang="it-IT" sz="1950" noProof="0" dirty="0">
              <a:latin typeface="Arial"/>
              <a:cs typeface="Arial"/>
            </a:endParaRPr>
          </a:p>
        </p:txBody>
      </p:sp>
      <p:sp>
        <p:nvSpPr>
          <p:cNvPr id="18" name="Text 14"/>
          <p:cNvSpPr/>
          <p:nvPr/>
        </p:nvSpPr>
        <p:spPr>
          <a:xfrm>
            <a:off x="6896100" y="7073503"/>
            <a:ext cx="4709160" cy="69175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polizze </a:t>
            </a:r>
            <a:r>
              <a:rPr lang="it-IT" sz="1950" b="1" noProof="0" dirty="0">
                <a:solidFill>
                  <a:srgbClr val="FFFFFF"/>
                </a:solidFill>
                <a:latin typeface="Arial"/>
                <a:ea typeface="Arial" pitchFamily="34" charset="0"/>
                <a:cs typeface="Arial"/>
              </a:rPr>
              <a:t>INAIL e RC </a:t>
            </a:r>
            <a:r>
              <a:rPr lang="it-IT" sz="1950" noProof="0" dirty="0">
                <a:solidFill>
                  <a:srgbClr val="B8C8CC"/>
                </a:solidFill>
                <a:latin typeface="Arial"/>
                <a:ea typeface="Arial" pitchFamily="34" charset="0"/>
                <a:cs typeface="Arial"/>
              </a:rPr>
              <a:t>a carico dell'ospitante</a:t>
            </a:r>
            <a:endParaRPr lang="it-IT" sz="1950" noProof="0" dirty="0">
              <a:latin typeface="Calibri" panose="020F0502020204030204"/>
              <a:cs typeface="Arial"/>
            </a:endParaRPr>
          </a:p>
        </p:txBody>
      </p:sp>
      <p:sp>
        <p:nvSpPr>
          <p:cNvPr id="19" name="Shape 15"/>
          <p:cNvSpPr/>
          <p:nvPr/>
        </p:nvSpPr>
        <p:spPr>
          <a:xfrm>
            <a:off x="12077700" y="1714500"/>
            <a:ext cx="5257800" cy="3638550"/>
          </a:xfrm>
          <a:prstGeom prst="roundRect">
            <a:avLst>
              <a:gd name="adj" fmla="val 3665"/>
            </a:avLst>
          </a:prstGeom>
          <a:solidFill>
            <a:srgbClr val="0E3A45"/>
          </a:solidFill>
          <a:ln w="19050">
            <a:solidFill>
              <a:srgbClr val="1EC9BE"/>
            </a:solidFill>
            <a:prstDash val="solid"/>
          </a:ln>
        </p:spPr>
        <p:txBody>
          <a:bodyPr/>
          <a:lstStyle/>
          <a:p>
            <a:endParaRPr lang="it-IT" noProof="0" dirty="0"/>
          </a:p>
        </p:txBody>
      </p:sp>
      <p:sp>
        <p:nvSpPr>
          <p:cNvPr id="20" name="Text 16"/>
          <p:cNvSpPr/>
          <p:nvPr/>
        </p:nvSpPr>
        <p:spPr>
          <a:xfrm>
            <a:off x="12420600" y="2019300"/>
            <a:ext cx="502920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SOSPENSIONE E PROROGA</a:t>
            </a:r>
            <a:endParaRPr lang="it-IT" sz="1800" noProof="0" dirty="0"/>
          </a:p>
        </p:txBody>
      </p:sp>
      <p:sp>
        <p:nvSpPr>
          <p:cNvPr id="21" name="Text 17"/>
          <p:cNvSpPr/>
          <p:nvPr/>
        </p:nvSpPr>
        <p:spPr>
          <a:xfrm>
            <a:off x="12420600" y="2400300"/>
            <a:ext cx="4709160" cy="69175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sospensione per maternità, malattia o infortunio ≥ 30 gg, chiusura ≥ 15 gg</a:t>
            </a:r>
            <a:endParaRPr lang="it-IT" sz="1950" noProof="0" dirty="0">
              <a:latin typeface="Calibri" panose="020F0502020204030204"/>
              <a:cs typeface="Arial"/>
            </a:endParaRPr>
          </a:p>
        </p:txBody>
      </p:sp>
      <p:sp>
        <p:nvSpPr>
          <p:cNvPr id="22" name="Text 18"/>
          <p:cNvSpPr/>
          <p:nvPr/>
        </p:nvSpPr>
        <p:spPr>
          <a:xfrm>
            <a:off x="12420600" y="3168253"/>
            <a:ext cx="4709160" cy="765836"/>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proroga motivata, chiesta </a:t>
            </a:r>
            <a:r>
              <a:rPr lang="it-IT" sz="1950" b="1" noProof="0" dirty="0">
                <a:solidFill>
                  <a:srgbClr val="FFFFFF"/>
                </a:solidFill>
                <a:latin typeface="Arial"/>
                <a:ea typeface="Arial" pitchFamily="34" charset="0"/>
                <a:cs typeface="Arial"/>
              </a:rPr>
              <a:t>15 giorni prima</a:t>
            </a:r>
            <a:endParaRPr lang="it-IT" sz="1950" noProof="0" dirty="0">
              <a:latin typeface="Calibri" panose="020F0502020204030204"/>
              <a:cs typeface="Arial"/>
            </a:endParaRPr>
          </a:p>
        </p:txBody>
      </p:sp>
      <p:sp>
        <p:nvSpPr>
          <p:cNvPr id="23" name="Text 19"/>
          <p:cNvSpPr/>
          <p:nvPr/>
        </p:nvSpPr>
        <p:spPr>
          <a:xfrm>
            <a:off x="12425410" y="3936206"/>
            <a:ext cx="4912784"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no rinnovo </a:t>
            </a:r>
            <a:r>
              <a:rPr lang="it-IT" sz="1950" noProof="0" dirty="0">
                <a:solidFill>
                  <a:srgbClr val="B8C8CC"/>
                </a:solidFill>
                <a:latin typeface="Arial"/>
                <a:ea typeface="Arial" pitchFamily="34" charset="0"/>
                <a:cs typeface="Arial"/>
              </a:rPr>
              <a:t>con lo stesso ospitante</a:t>
            </a:r>
            <a:endParaRPr lang="it-IT" sz="1950" noProof="0" dirty="0">
              <a:latin typeface="Calibri" panose="020F0502020204030204"/>
              <a:cs typeface="Arial"/>
            </a:endParaRPr>
          </a:p>
        </p:txBody>
      </p:sp>
      <p:sp>
        <p:nvSpPr>
          <p:cNvPr id="24" name="Shape 20"/>
          <p:cNvSpPr/>
          <p:nvPr/>
        </p:nvSpPr>
        <p:spPr>
          <a:xfrm>
            <a:off x="12077700" y="5619750"/>
            <a:ext cx="5257800" cy="3638550"/>
          </a:xfrm>
          <a:prstGeom prst="roundRect">
            <a:avLst>
              <a:gd name="adj" fmla="val 3665"/>
            </a:avLst>
          </a:prstGeom>
          <a:solidFill>
            <a:srgbClr val="0E3A45"/>
          </a:solidFill>
          <a:ln w="19050">
            <a:solidFill>
              <a:srgbClr val="1F5762"/>
            </a:solidFill>
            <a:prstDash val="solid"/>
          </a:ln>
        </p:spPr>
        <p:txBody>
          <a:bodyPr/>
          <a:lstStyle/>
          <a:p>
            <a:endParaRPr lang="it-IT" noProof="0" dirty="0"/>
          </a:p>
        </p:txBody>
      </p:sp>
      <p:sp>
        <p:nvSpPr>
          <p:cNvPr id="25" name="Text 21"/>
          <p:cNvSpPr/>
          <p:nvPr/>
        </p:nvSpPr>
        <p:spPr>
          <a:xfrm>
            <a:off x="13130645" y="5924550"/>
            <a:ext cx="4267201"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USO CORRETTO</a:t>
            </a:r>
            <a:endParaRPr lang="it-IT" sz="1800" noProof="0" dirty="0"/>
          </a:p>
        </p:txBody>
      </p:sp>
      <p:sp>
        <p:nvSpPr>
          <p:cNvPr id="26" name="Text 22"/>
          <p:cNvSpPr/>
          <p:nvPr/>
        </p:nvSpPr>
        <p:spPr>
          <a:xfrm>
            <a:off x="12420600" y="6375797"/>
            <a:ext cx="4709160" cy="1063228"/>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Il tirocinante </a:t>
            </a:r>
            <a:r>
              <a:rPr lang="it-IT" sz="1950" b="1" noProof="0" dirty="0">
                <a:solidFill>
                  <a:srgbClr val="FFFFFF"/>
                </a:solidFill>
                <a:latin typeface="Arial"/>
                <a:ea typeface="Arial" pitchFamily="34" charset="0"/>
                <a:cs typeface="Arial"/>
              </a:rPr>
              <a:t>non sostituisce </a:t>
            </a:r>
            <a:r>
              <a:rPr lang="it-IT" sz="1950" noProof="0" dirty="0">
                <a:solidFill>
                  <a:srgbClr val="B8C8CC"/>
                </a:solidFill>
                <a:latin typeface="Arial"/>
                <a:ea typeface="Arial" pitchFamily="34" charset="0"/>
                <a:cs typeface="Arial"/>
              </a:rPr>
              <a:t>lavoratori assenti, non copre picchi produttivi né mansioni senza contenuto formativo</a:t>
            </a:r>
            <a:endParaRPr lang="it-IT" sz="1950" noProof="0" dirty="0">
              <a:solidFill>
                <a:srgbClr val="B8C8CC"/>
              </a:solidFill>
              <a:latin typeface="Arial"/>
              <a:cs typeface="Arial"/>
            </a:endParaRPr>
          </a:p>
        </p:txBody>
      </p:sp>
      <p:sp>
        <p:nvSpPr>
          <p:cNvPr id="27" name="Shape 23"/>
          <p:cNvSpPr/>
          <p:nvPr/>
        </p:nvSpPr>
        <p:spPr>
          <a:xfrm>
            <a:off x="0" y="9658350"/>
            <a:ext cx="18288000" cy="628650"/>
          </a:xfrm>
          <a:prstGeom prst="rect">
            <a:avLst/>
          </a:prstGeom>
          <a:solidFill>
            <a:srgbClr val="082933"/>
          </a:solidFill>
        </p:spPr>
        <p:txBody>
          <a:bodyPr/>
          <a:lstStyle/>
          <a:p>
            <a:endParaRPr lang="it-IT" noProof="0" dirty="0"/>
          </a:p>
        </p:txBody>
      </p:sp>
      <p:sp>
        <p:nvSpPr>
          <p:cNvPr id="28" name="Text 24"/>
          <p:cNvSpPr/>
          <p:nvPr/>
        </p:nvSpPr>
        <p:spPr>
          <a:xfrm>
            <a:off x="800100" y="9839325"/>
            <a:ext cx="9779600"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 </a:t>
            </a:r>
            <a:endParaRPr lang="it-IT" sz="1800" noProof="0" dirty="0">
              <a:solidFill>
                <a:srgbClr val="B8C8CC"/>
              </a:solidFill>
              <a:latin typeface="Arial"/>
              <a:cs typeface="Arial"/>
            </a:endParaRPr>
          </a:p>
        </p:txBody>
      </p:sp>
      <p:sp>
        <p:nvSpPr>
          <p:cNvPr id="29" name="Text 25"/>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07</a:t>
            </a:r>
            <a:endParaRPr lang="it-IT" sz="1800" noProof="0" dirty="0"/>
          </a:p>
        </p:txBody>
      </p:sp>
      <p:pic>
        <p:nvPicPr>
          <p:cNvPr id="31" name="Immagine 30">
            <a:extLst>
              <a:ext uri="{FF2B5EF4-FFF2-40B4-BE49-F238E27FC236}">
                <a16:creationId xmlns:a16="http://schemas.microsoft.com/office/drawing/2014/main" id="{CC545EB7-D622-0A30-F806-70E91BBAEBDA}"/>
              </a:ext>
            </a:extLst>
          </p:cNvPr>
          <p:cNvPicPr>
            <a:picLocks noChangeAspect="1"/>
          </p:cNvPicPr>
          <p:nvPr/>
        </p:nvPicPr>
        <p:blipFill>
          <a:blip r:embed="rId5"/>
          <a:stretch>
            <a:fillRect/>
          </a:stretch>
        </p:blipFill>
        <p:spPr>
          <a:xfrm>
            <a:off x="12486030" y="5779000"/>
            <a:ext cx="559078" cy="521807"/>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7237988"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Indennità </a:t>
            </a:r>
            <a:r>
              <a:rPr lang="it-IT" sz="3900" b="1" kern="0" spc="-39" noProof="0" dirty="0">
                <a:solidFill>
                  <a:srgbClr val="2AD4C6"/>
                </a:solidFill>
                <a:latin typeface="Arial" pitchFamily="34" charset="0"/>
                <a:ea typeface="Arial" pitchFamily="34" charset="0"/>
                <a:cs typeface="Arial" pitchFamily="34" charset="0"/>
              </a:rPr>
              <a:t>e remunerazioni</a:t>
            </a:r>
            <a:endParaRPr lang="it-IT" sz="3900" noProof="0" dirty="0"/>
          </a:p>
        </p:txBody>
      </p:sp>
      <p:sp>
        <p:nvSpPr>
          <p:cNvPr id="6" name="Shape 3"/>
          <p:cNvSpPr/>
          <p:nvPr/>
        </p:nvSpPr>
        <p:spPr>
          <a:xfrm>
            <a:off x="952500" y="1714500"/>
            <a:ext cx="8058150" cy="6098381"/>
          </a:xfrm>
          <a:prstGeom prst="roundRect">
            <a:avLst>
              <a:gd name="adj" fmla="val 2187"/>
            </a:avLst>
          </a:prstGeom>
          <a:solidFill>
            <a:srgbClr val="0E3A45"/>
          </a:solidFill>
          <a:ln w="19050">
            <a:solidFill>
              <a:srgbClr val="1EC9BE"/>
            </a:solidFill>
            <a:prstDash val="solid"/>
          </a:ln>
        </p:spPr>
        <p:txBody>
          <a:bodyPr/>
          <a:lstStyle/>
          <a:p>
            <a:endParaRPr lang="it-IT" noProof="0" dirty="0"/>
          </a:p>
        </p:txBody>
      </p:sp>
      <p:sp>
        <p:nvSpPr>
          <p:cNvPr id="7" name="Text 4"/>
          <p:cNvSpPr/>
          <p:nvPr/>
        </p:nvSpPr>
        <p:spPr>
          <a:xfrm>
            <a:off x="1295400" y="2019300"/>
            <a:ext cx="810958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AL TIROCINANTE</a:t>
            </a:r>
            <a:endParaRPr lang="it-IT" sz="1800" noProof="0" dirty="0"/>
          </a:p>
        </p:txBody>
      </p:sp>
      <p:sp>
        <p:nvSpPr>
          <p:cNvPr id="8" name="Text 5"/>
          <p:cNvSpPr/>
          <p:nvPr/>
        </p:nvSpPr>
        <p:spPr>
          <a:xfrm>
            <a:off x="1295400" y="2400300"/>
            <a:ext cx="8109585" cy="1181100"/>
          </a:xfrm>
          <a:prstGeom prst="rect">
            <a:avLst/>
          </a:prstGeom>
          <a:noFill/>
        </p:spPr>
        <p:txBody>
          <a:bodyPr wrap="square" lIns="25400" tIns="25400" rIns="25400" bIns="25400" rtlCol="0" anchor="t">
            <a:normAutofit lnSpcReduction="10000"/>
          </a:bodyPr>
          <a:lstStyle/>
          <a:p>
            <a:pPr marL="0" indent="0" algn="l">
              <a:lnSpc>
                <a:spcPct val="86957"/>
              </a:lnSpc>
              <a:buNone/>
            </a:pPr>
            <a:r>
              <a:rPr lang="it-IT" sz="9000" b="1" noProof="0" dirty="0">
                <a:solidFill>
                  <a:srgbClr val="2AD4C6"/>
                </a:solidFill>
                <a:latin typeface="Arial" pitchFamily="34" charset="0"/>
                <a:ea typeface="Arial" pitchFamily="34" charset="0"/>
                <a:cs typeface="Arial" pitchFamily="34" charset="0"/>
              </a:rPr>
              <a:t>€ 800</a:t>
            </a:r>
            <a:endParaRPr lang="it-IT" sz="9000" noProof="0" dirty="0"/>
          </a:p>
        </p:txBody>
      </p:sp>
      <p:sp>
        <p:nvSpPr>
          <p:cNvPr id="9" name="Text 6"/>
          <p:cNvSpPr/>
          <p:nvPr/>
        </p:nvSpPr>
        <p:spPr>
          <a:xfrm>
            <a:off x="1295400" y="3600450"/>
            <a:ext cx="8109585"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lordi al mese, versati da </a:t>
            </a:r>
            <a:r>
              <a:rPr lang="it-IT" sz="1950" b="1" noProof="0" dirty="0">
                <a:solidFill>
                  <a:srgbClr val="FFFFFF"/>
                </a:solidFill>
                <a:latin typeface="Arial" pitchFamily="34" charset="0"/>
                <a:ea typeface="Arial" pitchFamily="34" charset="0"/>
                <a:cs typeface="Arial" pitchFamily="34" charset="0"/>
              </a:rPr>
              <a:t>INPS </a:t>
            </a:r>
            <a:r>
              <a:rPr lang="it-IT" sz="1950" noProof="0" dirty="0">
                <a:solidFill>
                  <a:srgbClr val="B8C8CC"/>
                </a:solidFill>
                <a:latin typeface="Arial" pitchFamily="34" charset="0"/>
                <a:ea typeface="Arial" pitchFamily="34" charset="0"/>
                <a:cs typeface="Arial" pitchFamily="34" charset="0"/>
              </a:rPr>
              <a:t>con bonifico</a:t>
            </a:r>
            <a:endParaRPr lang="it-IT" sz="1950" noProof="0" dirty="0"/>
          </a:p>
        </p:txBody>
      </p:sp>
      <p:sp>
        <p:nvSpPr>
          <p:cNvPr id="10" name="Text 7"/>
          <p:cNvSpPr/>
          <p:nvPr/>
        </p:nvSpPr>
        <p:spPr>
          <a:xfrm>
            <a:off x="1581150" y="4482258"/>
            <a:ext cx="7301865" cy="730112"/>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piena con almeno il </a:t>
            </a:r>
            <a:r>
              <a:rPr lang="it-IT" sz="1950" b="1" noProof="0" dirty="0">
                <a:solidFill>
                  <a:srgbClr val="FFFFFF"/>
                </a:solidFill>
                <a:latin typeface="Arial"/>
                <a:ea typeface="Arial" pitchFamily="34" charset="0"/>
                <a:cs typeface="Arial"/>
              </a:rPr>
              <a:t>70% </a:t>
            </a:r>
            <a:r>
              <a:rPr lang="it-IT" sz="1950" noProof="0" dirty="0">
                <a:solidFill>
                  <a:srgbClr val="B8C8CC"/>
                </a:solidFill>
                <a:latin typeface="Arial"/>
                <a:ea typeface="Arial" pitchFamily="34" charset="0"/>
                <a:cs typeface="Arial"/>
              </a:rPr>
              <a:t>delle ore mensili;</a:t>
            </a:r>
            <a:r>
              <a:rPr lang="it-IT" sz="1950" dirty="0">
                <a:solidFill>
                  <a:srgbClr val="B8C8CC"/>
                </a:solidFill>
                <a:latin typeface="Arial"/>
                <a:ea typeface="Arial" pitchFamily="34" charset="0"/>
                <a:cs typeface="Arial"/>
              </a:rPr>
              <a:t> al di</a:t>
            </a:r>
            <a:r>
              <a:rPr lang="it-IT" sz="1950" noProof="0" dirty="0">
                <a:solidFill>
                  <a:srgbClr val="B8C8CC"/>
                </a:solidFill>
                <a:latin typeface="Arial"/>
                <a:ea typeface="Arial" pitchFamily="34" charset="0"/>
                <a:cs typeface="Arial"/>
              </a:rPr>
              <a:t> sotto decurtata in modo proporzionale</a:t>
            </a:r>
            <a:endParaRPr lang="it-IT" sz="1950" noProof="0" dirty="0">
              <a:latin typeface="Arial"/>
              <a:cs typeface="Arial"/>
            </a:endParaRPr>
          </a:p>
        </p:txBody>
      </p:sp>
      <p:sp>
        <p:nvSpPr>
          <p:cNvPr id="11" name="Text 8"/>
          <p:cNvSpPr/>
          <p:nvPr/>
        </p:nvSpPr>
        <p:spPr>
          <a:xfrm>
            <a:off x="1581150" y="5288569"/>
            <a:ext cx="7307771" cy="69175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non soggetta a contributi; reddito assimilato a lavoro dipendente dal </a:t>
            </a:r>
            <a:r>
              <a:rPr lang="it-IT" sz="1950" b="1" noProof="0" dirty="0">
                <a:solidFill>
                  <a:srgbClr val="FFFFFF"/>
                </a:solidFill>
                <a:latin typeface="Arial"/>
                <a:ea typeface="Arial" pitchFamily="34" charset="0"/>
                <a:cs typeface="Arial"/>
              </a:rPr>
              <a:t>1° gennaio 2027</a:t>
            </a:r>
            <a:endParaRPr lang="it-IT" sz="1950" noProof="0" dirty="0">
              <a:latin typeface="Calibri" panose="020F0502020204030204"/>
              <a:cs typeface="Arial"/>
            </a:endParaRPr>
          </a:p>
        </p:txBody>
      </p:sp>
      <p:sp>
        <p:nvSpPr>
          <p:cNvPr id="12" name="Text 9"/>
          <p:cNvSpPr/>
          <p:nvPr/>
        </p:nvSpPr>
        <p:spPr>
          <a:xfrm>
            <a:off x="1581150" y="6056522"/>
            <a:ext cx="7823835"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non dovuta nei periodi di sospensione</a:t>
            </a:r>
            <a:endParaRPr lang="it-IT" sz="1950" noProof="0" dirty="0">
              <a:latin typeface="Calibri" panose="020F0502020204030204"/>
              <a:cs typeface="Arial"/>
            </a:endParaRPr>
          </a:p>
        </p:txBody>
      </p:sp>
      <p:sp>
        <p:nvSpPr>
          <p:cNvPr id="13" name="Shape 10"/>
          <p:cNvSpPr/>
          <p:nvPr/>
        </p:nvSpPr>
        <p:spPr>
          <a:xfrm>
            <a:off x="9277350" y="1714500"/>
            <a:ext cx="8058150" cy="6098381"/>
          </a:xfrm>
          <a:prstGeom prst="roundRect">
            <a:avLst>
              <a:gd name="adj" fmla="val 2187"/>
            </a:avLst>
          </a:prstGeom>
          <a:solidFill>
            <a:srgbClr val="0E3A45"/>
          </a:solidFill>
          <a:ln w="19050">
            <a:solidFill>
              <a:srgbClr val="1F5762"/>
            </a:solidFill>
            <a:prstDash val="solid"/>
          </a:ln>
        </p:spPr>
        <p:txBody>
          <a:bodyPr/>
          <a:lstStyle/>
          <a:p>
            <a:endParaRPr lang="it-IT" noProof="0" dirty="0"/>
          </a:p>
        </p:txBody>
      </p:sp>
      <p:sp>
        <p:nvSpPr>
          <p:cNvPr id="14" name="Text 11"/>
          <p:cNvSpPr/>
          <p:nvPr/>
        </p:nvSpPr>
        <p:spPr>
          <a:xfrm>
            <a:off x="9620250" y="2019300"/>
            <a:ext cx="810958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AL SOGGETTO PROMOTORE</a:t>
            </a:r>
            <a:endParaRPr lang="it-IT" sz="1800" noProof="0" dirty="0"/>
          </a:p>
        </p:txBody>
      </p:sp>
      <p:sp>
        <p:nvSpPr>
          <p:cNvPr id="15" name="Text 12"/>
          <p:cNvSpPr/>
          <p:nvPr/>
        </p:nvSpPr>
        <p:spPr>
          <a:xfrm>
            <a:off x="9620250" y="2400300"/>
            <a:ext cx="8109585" cy="1181100"/>
          </a:xfrm>
          <a:prstGeom prst="rect">
            <a:avLst/>
          </a:prstGeom>
          <a:noFill/>
        </p:spPr>
        <p:txBody>
          <a:bodyPr wrap="square" lIns="25400" tIns="25400" rIns="25400" bIns="25400" rtlCol="0" anchor="t">
            <a:normAutofit lnSpcReduction="10000"/>
          </a:bodyPr>
          <a:lstStyle/>
          <a:p>
            <a:pPr marL="0" indent="0" algn="l">
              <a:lnSpc>
                <a:spcPct val="86957"/>
              </a:lnSpc>
              <a:buNone/>
            </a:pPr>
            <a:r>
              <a:rPr lang="it-IT" sz="9000" b="1" noProof="0" dirty="0">
                <a:solidFill>
                  <a:srgbClr val="FFFFFF"/>
                </a:solidFill>
                <a:latin typeface="Arial" pitchFamily="34" charset="0"/>
                <a:ea typeface="Arial" pitchFamily="34" charset="0"/>
                <a:cs typeface="Arial" pitchFamily="34" charset="0"/>
              </a:rPr>
              <a:t>€ 537,50</a:t>
            </a:r>
            <a:endParaRPr lang="it-IT" sz="9000" noProof="0" dirty="0"/>
          </a:p>
        </p:txBody>
      </p:sp>
      <p:sp>
        <p:nvSpPr>
          <p:cNvPr id="16" name="Text 13"/>
          <p:cNvSpPr/>
          <p:nvPr/>
        </p:nvSpPr>
        <p:spPr>
          <a:xfrm>
            <a:off x="9620250" y="3600450"/>
            <a:ext cx="8109585"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forfait per tirocinio completato · </a:t>
            </a:r>
            <a:r>
              <a:rPr lang="it-IT" sz="1950" b="1" noProof="0" dirty="0">
                <a:solidFill>
                  <a:srgbClr val="FFFFFF"/>
                </a:solidFill>
                <a:latin typeface="Arial" pitchFamily="34" charset="0"/>
                <a:ea typeface="Arial" pitchFamily="34" charset="0"/>
                <a:cs typeface="Arial" pitchFamily="34" charset="0"/>
              </a:rPr>
              <a:t>esclusi i CPI</a:t>
            </a:r>
            <a:endParaRPr lang="it-IT" sz="1950" noProof="0" dirty="0"/>
          </a:p>
        </p:txBody>
      </p:sp>
      <p:sp>
        <p:nvSpPr>
          <p:cNvPr id="17" name="Text 14"/>
          <p:cNvSpPr/>
          <p:nvPr/>
        </p:nvSpPr>
        <p:spPr>
          <a:xfrm>
            <a:off x="9943272" y="4375340"/>
            <a:ext cx="7823835"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spetta se svolto almeno il </a:t>
            </a:r>
            <a:r>
              <a:rPr lang="it-IT" sz="1950" b="1" noProof="0" dirty="0">
                <a:solidFill>
                  <a:srgbClr val="FFFFFF"/>
                </a:solidFill>
                <a:latin typeface="Arial"/>
                <a:ea typeface="Arial" pitchFamily="34" charset="0"/>
                <a:cs typeface="Arial"/>
              </a:rPr>
              <a:t>50% </a:t>
            </a:r>
            <a:r>
              <a:rPr lang="it-IT" sz="1950" noProof="0" dirty="0">
                <a:solidFill>
                  <a:srgbClr val="B8C8CC"/>
                </a:solidFill>
                <a:latin typeface="Arial"/>
                <a:ea typeface="Arial" pitchFamily="34" charset="0"/>
                <a:cs typeface="Arial"/>
              </a:rPr>
              <a:t>della durata prevista</a:t>
            </a:r>
            <a:endParaRPr lang="it-IT" sz="1950" noProof="0" dirty="0">
              <a:latin typeface="Arial"/>
              <a:cs typeface="Arial"/>
            </a:endParaRPr>
          </a:p>
        </p:txBody>
      </p:sp>
      <p:sp>
        <p:nvSpPr>
          <p:cNvPr id="18" name="Text 15"/>
          <p:cNvSpPr/>
          <p:nvPr/>
        </p:nvSpPr>
        <p:spPr>
          <a:xfrm>
            <a:off x="9943272" y="4816467"/>
            <a:ext cx="7307771" cy="691753"/>
          </a:xfrm>
          <a:prstGeom prst="rect">
            <a:avLst/>
          </a:prstGeom>
          <a:noFill/>
        </p:spPr>
        <p:txBody>
          <a:bodyPr wrap="square" lIns="25400" tIns="25400" rIns="25400" bIns="25400" rtlCol="0" anchor="t">
            <a:normAutofit/>
          </a:bodyPr>
          <a:lstStyle/>
          <a:p>
            <a:pPr marL="342900" indent="-342900">
              <a:lnSpc>
                <a:spcPct val="110710"/>
              </a:lnSpc>
              <a:buFont typeface="Calibri"/>
              <a:buChar char="-"/>
            </a:pPr>
            <a:r>
              <a:rPr lang="it-IT" sz="1950" noProof="0" dirty="0">
                <a:solidFill>
                  <a:srgbClr val="B8C8CC"/>
                </a:solidFill>
                <a:latin typeface="Arial"/>
                <a:ea typeface="Arial" pitchFamily="34" charset="0"/>
                <a:cs typeface="Arial"/>
              </a:rPr>
              <a:t>copre orientamento, documenti, 2 visite in loco, dossier e attestazione</a:t>
            </a:r>
            <a:endParaRPr lang="it-IT" sz="1950" noProof="0" dirty="0"/>
          </a:p>
        </p:txBody>
      </p:sp>
      <p:sp>
        <p:nvSpPr>
          <p:cNvPr id="19" name="Text 16"/>
          <p:cNvSpPr/>
          <p:nvPr/>
        </p:nvSpPr>
        <p:spPr>
          <a:xfrm>
            <a:off x="9943272" y="5584420"/>
            <a:ext cx="7823835" cy="36492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senza dossier e attestazione non è riconosciuto</a:t>
            </a:r>
            <a:endParaRPr lang="it-IT" sz="1950" noProof="0" dirty="0">
              <a:latin typeface="Arial"/>
              <a:cs typeface="Arial"/>
            </a:endParaRPr>
          </a:p>
        </p:txBody>
      </p:sp>
      <p:sp>
        <p:nvSpPr>
          <p:cNvPr id="20" name="Shape 17"/>
          <p:cNvSpPr/>
          <p:nvPr/>
        </p:nvSpPr>
        <p:spPr>
          <a:xfrm>
            <a:off x="952500" y="8079581"/>
            <a:ext cx="16383000" cy="1178719"/>
          </a:xfrm>
          <a:prstGeom prst="roundRect">
            <a:avLst>
              <a:gd name="adj" fmla="val 11313"/>
            </a:avLst>
          </a:prstGeom>
          <a:solidFill>
            <a:srgbClr val="082933"/>
          </a:solidFill>
        </p:spPr>
        <p:txBody>
          <a:bodyPr/>
          <a:lstStyle/>
          <a:p>
            <a:endParaRPr lang="it-IT" noProof="0" dirty="0"/>
          </a:p>
        </p:txBody>
      </p:sp>
      <p:sp>
        <p:nvSpPr>
          <p:cNvPr id="21" name="Text 18"/>
          <p:cNvSpPr/>
          <p:nvPr/>
        </p:nvSpPr>
        <p:spPr>
          <a:xfrm>
            <a:off x="1295400" y="8535591"/>
            <a:ext cx="3574628"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FILIERA DI PAGAMENTO</a:t>
            </a:r>
            <a:endParaRPr lang="it-IT" sz="1800" noProof="0" dirty="0"/>
          </a:p>
        </p:txBody>
      </p:sp>
      <p:sp>
        <p:nvSpPr>
          <p:cNvPr id="22" name="Text 19"/>
          <p:cNvSpPr/>
          <p:nvPr/>
        </p:nvSpPr>
        <p:spPr>
          <a:xfrm>
            <a:off x="4874709" y="8339654"/>
            <a:ext cx="3726845" cy="560009"/>
          </a:xfrm>
          <a:prstGeom prst="rect">
            <a:avLst/>
          </a:prstGeom>
          <a:noFill/>
        </p:spPr>
        <p:txBody>
          <a:bodyPr wrap="square" lIns="25400" tIns="25400" rIns="25400" bIns="25400" rtlCol="0" anchor="t">
            <a:noAutofit/>
          </a:bodyPr>
          <a:lstStyle/>
          <a:p>
            <a:pPr algn="ctr">
              <a:lnSpc>
                <a:spcPct val="115742"/>
              </a:lnSpc>
            </a:pPr>
            <a:r>
              <a:rPr lang="it-IT" sz="2000" b="1" noProof="0" dirty="0">
                <a:solidFill>
                  <a:srgbClr val="FFFFFF"/>
                </a:solidFill>
                <a:latin typeface="Arial"/>
                <a:ea typeface="Arial" pitchFamily="34" charset="0"/>
                <a:cs typeface="Arial"/>
              </a:rPr>
              <a:t>Promotore </a:t>
            </a:r>
            <a:endParaRPr lang="it-IT" sz="2000" noProof="0" dirty="0">
              <a:solidFill>
                <a:srgbClr val="000000"/>
              </a:solidFill>
              <a:latin typeface="Arial"/>
              <a:ea typeface="Calibri" panose="020F0502020204030204"/>
              <a:cs typeface="Arial"/>
            </a:endParaRPr>
          </a:p>
          <a:p>
            <a:pPr marL="0" indent="0" algn="ctr">
              <a:lnSpc>
                <a:spcPct val="115741"/>
              </a:lnSpc>
              <a:buNone/>
            </a:pPr>
            <a:r>
              <a:rPr lang="it-IT" sz="2000" noProof="0" dirty="0">
                <a:solidFill>
                  <a:srgbClr val="B8C8CC"/>
                </a:solidFill>
                <a:latin typeface="Arial"/>
                <a:ea typeface="Arial" pitchFamily="34" charset="0"/>
                <a:cs typeface="Arial"/>
              </a:rPr>
              <a:t>verifica presenze · </a:t>
            </a:r>
            <a:r>
              <a:rPr lang="it-IT" sz="2000" b="1" noProof="0" dirty="0">
                <a:solidFill>
                  <a:srgbClr val="2AD4C6"/>
                </a:solidFill>
                <a:latin typeface="Arial"/>
                <a:ea typeface="Arial" pitchFamily="34" charset="0"/>
                <a:cs typeface="Arial"/>
              </a:rPr>
              <a:t>5 gg</a:t>
            </a:r>
            <a:endParaRPr lang="it-IT" sz="2000" noProof="0" dirty="0">
              <a:latin typeface="Arial"/>
              <a:cs typeface="Arial"/>
            </a:endParaRPr>
          </a:p>
        </p:txBody>
      </p:sp>
      <p:sp>
        <p:nvSpPr>
          <p:cNvPr id="23" name="Text 20"/>
          <p:cNvSpPr/>
          <p:nvPr/>
        </p:nvSpPr>
        <p:spPr>
          <a:xfrm>
            <a:off x="8797082" y="8483203"/>
            <a:ext cx="400050" cy="409575"/>
          </a:xfrm>
          <a:prstGeom prst="rect">
            <a:avLst/>
          </a:prstGeom>
          <a:noFill/>
        </p:spPr>
        <p:txBody>
          <a:bodyPr wrap="square" lIns="25400" tIns="25400" rIns="25400" bIns="25400" rtlCol="0" anchor="t">
            <a:normAutofit lnSpcReduction="10000"/>
          </a:bodyPr>
          <a:lstStyle/>
          <a:p>
            <a:pPr marL="0" indent="0" algn="l">
              <a:buNone/>
            </a:pPr>
            <a:r>
              <a:rPr lang="it-IT" sz="2550" noProof="0" dirty="0">
                <a:solidFill>
                  <a:srgbClr val="2AD4C6"/>
                </a:solidFill>
                <a:latin typeface="Arial" pitchFamily="34" charset="0"/>
                <a:ea typeface="Arial" pitchFamily="34" charset="0"/>
                <a:cs typeface="Arial" pitchFamily="34" charset="0"/>
              </a:rPr>
              <a:t>→</a:t>
            </a:r>
            <a:endParaRPr lang="it-IT" sz="2550" noProof="0" dirty="0"/>
          </a:p>
        </p:txBody>
      </p:sp>
      <p:sp>
        <p:nvSpPr>
          <p:cNvPr id="24" name="Text 21"/>
          <p:cNvSpPr/>
          <p:nvPr/>
        </p:nvSpPr>
        <p:spPr>
          <a:xfrm>
            <a:off x="9413309" y="8389350"/>
            <a:ext cx="4261579" cy="560009"/>
          </a:xfrm>
          <a:prstGeom prst="rect">
            <a:avLst/>
          </a:prstGeom>
          <a:noFill/>
        </p:spPr>
        <p:txBody>
          <a:bodyPr wrap="square" lIns="25400" tIns="25400" rIns="25400" bIns="25400" rtlCol="0" anchor="t">
            <a:noAutofit/>
          </a:bodyPr>
          <a:lstStyle/>
          <a:p>
            <a:pPr algn="ctr">
              <a:lnSpc>
                <a:spcPct val="115742"/>
              </a:lnSpc>
            </a:pPr>
            <a:r>
              <a:rPr lang="it-IT" sz="2000" b="1" noProof="0" dirty="0">
                <a:solidFill>
                  <a:srgbClr val="FFFFFF"/>
                </a:solidFill>
                <a:latin typeface="Arial"/>
                <a:ea typeface="Arial" pitchFamily="34" charset="0"/>
                <a:cs typeface="Arial"/>
              </a:rPr>
              <a:t>Regione </a:t>
            </a:r>
            <a:endParaRPr lang="it-IT" sz="2000" noProof="0" dirty="0">
              <a:solidFill>
                <a:srgbClr val="000000"/>
              </a:solidFill>
              <a:latin typeface="Arial"/>
              <a:ea typeface="Calibri" panose="020F0502020204030204"/>
              <a:cs typeface="Arial"/>
            </a:endParaRPr>
          </a:p>
          <a:p>
            <a:pPr marL="0" indent="0" algn="ctr">
              <a:lnSpc>
                <a:spcPct val="115741"/>
              </a:lnSpc>
              <a:buNone/>
            </a:pPr>
            <a:r>
              <a:rPr lang="it-IT" sz="2000" noProof="0" dirty="0">
                <a:solidFill>
                  <a:srgbClr val="B8C8CC"/>
                </a:solidFill>
                <a:latin typeface="Arial"/>
                <a:ea typeface="Arial" pitchFamily="34" charset="0"/>
                <a:cs typeface="Arial"/>
              </a:rPr>
              <a:t>controlla e invia i flussi · </a:t>
            </a:r>
            <a:r>
              <a:rPr lang="it-IT" sz="2000" b="1" noProof="0" dirty="0">
                <a:solidFill>
                  <a:srgbClr val="2AD4C6"/>
                </a:solidFill>
                <a:latin typeface="Arial"/>
                <a:ea typeface="Arial" pitchFamily="34" charset="0"/>
                <a:cs typeface="Arial"/>
              </a:rPr>
              <a:t>15 gg</a:t>
            </a:r>
            <a:endParaRPr lang="it-IT" sz="2000" noProof="0" dirty="0">
              <a:latin typeface="Calibri"/>
              <a:cs typeface="Arial"/>
            </a:endParaRPr>
          </a:p>
        </p:txBody>
      </p:sp>
      <p:sp>
        <p:nvSpPr>
          <p:cNvPr id="25" name="Text 22"/>
          <p:cNvSpPr/>
          <p:nvPr/>
        </p:nvSpPr>
        <p:spPr>
          <a:xfrm>
            <a:off x="13807678" y="8483203"/>
            <a:ext cx="400050" cy="409575"/>
          </a:xfrm>
          <a:prstGeom prst="rect">
            <a:avLst/>
          </a:prstGeom>
          <a:noFill/>
        </p:spPr>
        <p:txBody>
          <a:bodyPr wrap="square" lIns="25400" tIns="25400" rIns="25400" bIns="25400" rtlCol="0" anchor="t">
            <a:normAutofit lnSpcReduction="10000"/>
          </a:bodyPr>
          <a:lstStyle/>
          <a:p>
            <a:pPr marL="0" indent="0" algn="l">
              <a:buNone/>
            </a:pPr>
            <a:r>
              <a:rPr lang="it-IT" sz="2550" noProof="0" dirty="0">
                <a:solidFill>
                  <a:srgbClr val="2AD4C6"/>
                </a:solidFill>
                <a:latin typeface="Arial" pitchFamily="34" charset="0"/>
                <a:ea typeface="Arial" pitchFamily="34" charset="0"/>
                <a:cs typeface="Arial" pitchFamily="34" charset="0"/>
              </a:rPr>
              <a:t>→</a:t>
            </a:r>
            <a:endParaRPr lang="it-IT" sz="2550" noProof="0" dirty="0"/>
          </a:p>
        </p:txBody>
      </p:sp>
      <p:sp>
        <p:nvSpPr>
          <p:cNvPr id="26" name="Text 23"/>
          <p:cNvSpPr/>
          <p:nvPr/>
        </p:nvSpPr>
        <p:spPr>
          <a:xfrm>
            <a:off x="14436328" y="8414197"/>
            <a:ext cx="2632960" cy="560009"/>
          </a:xfrm>
          <a:prstGeom prst="rect">
            <a:avLst/>
          </a:prstGeom>
          <a:noFill/>
        </p:spPr>
        <p:txBody>
          <a:bodyPr wrap="square" lIns="25400" tIns="25400" rIns="25400" bIns="25400" rtlCol="0" anchor="t">
            <a:noAutofit/>
          </a:bodyPr>
          <a:lstStyle/>
          <a:p>
            <a:pPr algn="ctr">
              <a:lnSpc>
                <a:spcPct val="115742"/>
              </a:lnSpc>
            </a:pPr>
            <a:r>
              <a:rPr lang="it-IT" sz="1900" b="1" noProof="0" dirty="0">
                <a:solidFill>
                  <a:srgbClr val="FFFFFF"/>
                </a:solidFill>
                <a:latin typeface="Arial"/>
                <a:ea typeface="Arial" pitchFamily="34" charset="0"/>
                <a:cs typeface="Arial"/>
              </a:rPr>
              <a:t>INPS</a:t>
            </a:r>
            <a:endParaRPr lang="it-IT" sz="1900" noProof="0" dirty="0">
              <a:solidFill>
                <a:srgbClr val="000000"/>
              </a:solidFill>
              <a:latin typeface="Arial"/>
              <a:ea typeface="Calibri" panose="020F0502020204030204"/>
              <a:cs typeface="Arial"/>
            </a:endParaRPr>
          </a:p>
          <a:p>
            <a:pPr algn="ctr">
              <a:lnSpc>
                <a:spcPct val="115741"/>
              </a:lnSpc>
            </a:pPr>
            <a:r>
              <a:rPr lang="it-IT" sz="1900" b="1" noProof="0" dirty="0">
                <a:solidFill>
                  <a:srgbClr val="FFFFFF"/>
                </a:solidFill>
                <a:latin typeface="Arial"/>
                <a:ea typeface="Arial" pitchFamily="34" charset="0"/>
                <a:cs typeface="Arial"/>
              </a:rPr>
              <a:t> </a:t>
            </a:r>
            <a:r>
              <a:rPr lang="it-IT" sz="1900" noProof="0" dirty="0">
                <a:solidFill>
                  <a:srgbClr val="B8C8CC"/>
                </a:solidFill>
                <a:latin typeface="Arial"/>
                <a:ea typeface="Arial" pitchFamily="34" charset="0"/>
                <a:cs typeface="Arial"/>
              </a:rPr>
              <a:t>paga · </a:t>
            </a:r>
            <a:r>
              <a:rPr lang="it-IT" sz="1900" b="1" noProof="0" dirty="0">
                <a:solidFill>
                  <a:srgbClr val="2AD4C6"/>
                </a:solidFill>
                <a:latin typeface="Arial"/>
                <a:ea typeface="Arial" pitchFamily="34" charset="0"/>
                <a:cs typeface="Arial"/>
              </a:rPr>
              <a:t>entro 30 gg</a:t>
            </a:r>
            <a:endParaRPr lang="it-IT" sz="1900" noProof="0" dirty="0">
              <a:latin typeface="Arial"/>
              <a:cs typeface="Arial"/>
            </a:endParaRPr>
          </a:p>
        </p:txBody>
      </p:sp>
      <p:sp>
        <p:nvSpPr>
          <p:cNvPr id="27" name="Shape 24"/>
          <p:cNvSpPr/>
          <p:nvPr/>
        </p:nvSpPr>
        <p:spPr>
          <a:xfrm>
            <a:off x="0" y="9658350"/>
            <a:ext cx="18288000" cy="628650"/>
          </a:xfrm>
          <a:prstGeom prst="rect">
            <a:avLst/>
          </a:prstGeom>
          <a:solidFill>
            <a:srgbClr val="082933"/>
          </a:solidFill>
        </p:spPr>
        <p:txBody>
          <a:bodyPr/>
          <a:lstStyle/>
          <a:p>
            <a:endParaRPr lang="it-IT" noProof="0" dirty="0"/>
          </a:p>
        </p:txBody>
      </p:sp>
      <p:sp>
        <p:nvSpPr>
          <p:cNvPr id="28" name="Text 25"/>
          <p:cNvSpPr/>
          <p:nvPr/>
        </p:nvSpPr>
        <p:spPr>
          <a:xfrm>
            <a:off x="800100" y="9839325"/>
            <a:ext cx="9360173"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 </a:t>
            </a:r>
            <a:endParaRPr lang="it-IT" sz="1800" noProof="0" dirty="0">
              <a:solidFill>
                <a:srgbClr val="B8C8CC"/>
              </a:solidFill>
              <a:latin typeface="Arial"/>
              <a:cs typeface="Arial"/>
            </a:endParaRPr>
          </a:p>
        </p:txBody>
      </p:sp>
      <p:sp>
        <p:nvSpPr>
          <p:cNvPr id="29" name="Text 26"/>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08</a:t>
            </a:r>
            <a:endParaRPr lang="it-IT" sz="1800" noProof="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6732285"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Procedure </a:t>
            </a:r>
            <a:r>
              <a:rPr lang="it-IT" sz="3900" b="1" kern="0" spc="-39" noProof="0" dirty="0">
                <a:solidFill>
                  <a:srgbClr val="2AD4C6"/>
                </a:solidFill>
                <a:latin typeface="Arial" pitchFamily="34" charset="0"/>
                <a:ea typeface="Arial" pitchFamily="34" charset="0"/>
                <a:cs typeface="Arial" pitchFamily="34" charset="0"/>
              </a:rPr>
              <a:t>di attivazione</a:t>
            </a:r>
            <a:endParaRPr lang="it-IT" sz="3900" noProof="0" dirty="0"/>
          </a:p>
        </p:txBody>
      </p:sp>
      <p:sp>
        <p:nvSpPr>
          <p:cNvPr id="6" name="Shape 3"/>
          <p:cNvSpPr/>
          <p:nvPr/>
        </p:nvSpPr>
        <p:spPr>
          <a:xfrm>
            <a:off x="952500" y="1714500"/>
            <a:ext cx="16383000" cy="1520428"/>
          </a:xfrm>
          <a:prstGeom prst="roundRect">
            <a:avLst>
              <a:gd name="adj" fmla="val 8771"/>
            </a:avLst>
          </a:prstGeom>
          <a:solidFill>
            <a:srgbClr val="082933"/>
          </a:solidFill>
        </p:spPr>
        <p:txBody>
          <a:bodyPr/>
          <a:lstStyle/>
          <a:p>
            <a:endParaRPr lang="it-IT" noProof="0" dirty="0"/>
          </a:p>
        </p:txBody>
      </p:sp>
      <p:sp>
        <p:nvSpPr>
          <p:cNvPr id="7" name="Text 4"/>
          <p:cNvSpPr/>
          <p:nvPr/>
        </p:nvSpPr>
        <p:spPr>
          <a:xfrm>
            <a:off x="1295400" y="2341364"/>
            <a:ext cx="508502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SPORTELLO A FLUSSO CONTINUO</a:t>
            </a:r>
            <a:endParaRPr lang="it-IT" sz="1800" noProof="0" dirty="0"/>
          </a:p>
        </p:txBody>
      </p:sp>
      <p:sp>
        <p:nvSpPr>
          <p:cNvPr id="8" name="Text 5"/>
          <p:cNvSpPr/>
          <p:nvPr/>
        </p:nvSpPr>
        <p:spPr>
          <a:xfrm>
            <a:off x="6222950" y="1962150"/>
            <a:ext cx="11092739" cy="1063228"/>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Apre dal </a:t>
            </a:r>
            <a:r>
              <a:rPr lang="it-IT" sz="1950" b="1" noProof="0" dirty="0">
                <a:solidFill>
                  <a:srgbClr val="FFFFFF"/>
                </a:solidFill>
                <a:latin typeface="Arial"/>
                <a:ea typeface="Arial" pitchFamily="34" charset="0"/>
                <a:cs typeface="Arial"/>
              </a:rPr>
              <a:t>30° giorno dopo la pubblicazione </a:t>
            </a:r>
            <a:r>
              <a:rPr lang="it-IT" sz="1950" noProof="0" dirty="0">
                <a:solidFill>
                  <a:srgbClr val="B8C8CC"/>
                </a:solidFill>
                <a:latin typeface="Arial"/>
                <a:ea typeface="Arial" pitchFamily="34" charset="0"/>
                <a:cs typeface="Arial"/>
              </a:rPr>
              <a:t>su rasportello.regione.abruzzo.it e resta attivo fino a esaurimento risorse. Domande istruite in </a:t>
            </a:r>
            <a:r>
              <a:rPr lang="it-IT" sz="1950" b="1" noProof="0" dirty="0">
                <a:solidFill>
                  <a:srgbClr val="FFFFFF"/>
                </a:solidFill>
                <a:latin typeface="Arial"/>
                <a:ea typeface="Arial" pitchFamily="34" charset="0"/>
                <a:cs typeface="Arial"/>
              </a:rPr>
              <a:t>ordine cronologico </a:t>
            </a:r>
            <a:r>
              <a:rPr lang="it-IT" sz="1950" noProof="0" dirty="0">
                <a:solidFill>
                  <a:srgbClr val="B8C8CC"/>
                </a:solidFill>
                <a:latin typeface="Arial"/>
                <a:ea typeface="Arial" pitchFamily="34" charset="0"/>
                <a:cs typeface="Arial"/>
              </a:rPr>
              <a:t>; al 90% delle risorse sarà annunciata la chiusura</a:t>
            </a:r>
            <a:endParaRPr lang="it-IT" sz="1950" noProof="0" dirty="0">
              <a:solidFill>
                <a:srgbClr val="B8C8CC"/>
              </a:solidFill>
              <a:latin typeface="Arial"/>
              <a:cs typeface="Arial"/>
            </a:endParaRPr>
          </a:p>
        </p:txBody>
      </p:sp>
      <p:sp>
        <p:nvSpPr>
          <p:cNvPr id="9" name="Shape 6"/>
          <p:cNvSpPr/>
          <p:nvPr/>
        </p:nvSpPr>
        <p:spPr>
          <a:xfrm>
            <a:off x="952500" y="3501628"/>
            <a:ext cx="3108871" cy="5148263"/>
          </a:xfrm>
          <a:prstGeom prst="roundRect">
            <a:avLst>
              <a:gd name="adj" fmla="val 4289"/>
            </a:avLst>
          </a:prstGeom>
          <a:solidFill>
            <a:srgbClr val="0E3A45"/>
          </a:solidFill>
          <a:ln w="19050">
            <a:solidFill>
              <a:srgbClr val="1EC9BE"/>
            </a:solidFill>
            <a:prstDash val="solid"/>
          </a:ln>
        </p:spPr>
        <p:txBody>
          <a:bodyPr/>
          <a:lstStyle/>
          <a:p>
            <a:endParaRPr lang="it-IT" noProof="0" dirty="0"/>
          </a:p>
        </p:txBody>
      </p:sp>
      <p:sp>
        <p:nvSpPr>
          <p:cNvPr id="10" name="Shape 7"/>
          <p:cNvSpPr/>
          <p:nvPr/>
        </p:nvSpPr>
        <p:spPr>
          <a:xfrm>
            <a:off x="1295400" y="3806428"/>
            <a:ext cx="571500" cy="571500"/>
          </a:xfrm>
          <a:prstGeom prst="ellipse">
            <a:avLst/>
          </a:prstGeom>
          <a:solidFill>
            <a:srgbClr val="2AD4C6"/>
          </a:solidFill>
        </p:spPr>
        <p:txBody>
          <a:bodyPr/>
          <a:lstStyle/>
          <a:p>
            <a:endParaRPr lang="it-IT" noProof="0" dirty="0"/>
          </a:p>
        </p:txBody>
      </p:sp>
      <p:sp>
        <p:nvSpPr>
          <p:cNvPr id="11" name="Text 8"/>
          <p:cNvSpPr/>
          <p:nvPr/>
        </p:nvSpPr>
        <p:spPr>
          <a:xfrm>
            <a:off x="1257300" y="3806428"/>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1</a:t>
            </a:r>
            <a:endParaRPr lang="it-IT" sz="2100" noProof="0" dirty="0"/>
          </a:p>
        </p:txBody>
      </p:sp>
      <p:sp>
        <p:nvSpPr>
          <p:cNvPr id="12" name="Text 9"/>
          <p:cNvSpPr/>
          <p:nvPr/>
        </p:nvSpPr>
        <p:spPr>
          <a:xfrm>
            <a:off x="1295400" y="4511278"/>
            <a:ext cx="2499271" cy="695325"/>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Colloquio e verifiche</a:t>
            </a:r>
            <a:endParaRPr lang="it-IT" sz="2250" noProof="0" dirty="0"/>
          </a:p>
        </p:txBody>
      </p:sp>
      <p:sp>
        <p:nvSpPr>
          <p:cNvPr id="13" name="Text 10"/>
          <p:cNvSpPr/>
          <p:nvPr/>
        </p:nvSpPr>
        <p:spPr>
          <a:xfrm>
            <a:off x="1282977" y="5416153"/>
            <a:ext cx="2673204" cy="1299567"/>
          </a:xfrm>
          <a:prstGeom prst="rect">
            <a:avLst/>
          </a:prstGeom>
          <a:noFill/>
        </p:spPr>
        <p:txBody>
          <a:bodyPr wrap="square" lIns="25400" tIns="25400" rIns="25400" bIns="25400" rtlCol="0" anchor="t">
            <a:normAutofit lnSpcReduction="10000"/>
          </a:bodyPr>
          <a:lstStyle/>
          <a:p>
            <a:pPr>
              <a:lnSpc>
                <a:spcPct val="118286"/>
              </a:lnSpc>
            </a:pPr>
            <a:r>
              <a:rPr lang="it-IT" sz="1800" noProof="0" dirty="0">
                <a:solidFill>
                  <a:srgbClr val="B8C8CC"/>
                </a:solidFill>
                <a:latin typeface="Arial"/>
                <a:ea typeface="Arial" pitchFamily="34" charset="0"/>
                <a:cs typeface="Arial"/>
              </a:rPr>
              <a:t>Il promotore verifica requisiti e limiti e svolge</a:t>
            </a:r>
            <a:r>
              <a:rPr lang="it-IT" noProof="0" dirty="0">
                <a:solidFill>
                  <a:srgbClr val="B8C8CC"/>
                </a:solidFill>
                <a:latin typeface="Arial"/>
                <a:ea typeface="Arial" pitchFamily="34" charset="0"/>
                <a:cs typeface="Arial"/>
              </a:rPr>
              <a:t> </a:t>
            </a:r>
            <a:r>
              <a:rPr lang="it-IT" sz="1800" noProof="0" dirty="0">
                <a:solidFill>
                  <a:srgbClr val="B8C8CC"/>
                </a:solidFill>
                <a:latin typeface="Arial"/>
                <a:ea typeface="Arial" pitchFamily="34" charset="0"/>
                <a:cs typeface="Arial"/>
              </a:rPr>
              <a:t>il</a:t>
            </a:r>
            <a:r>
              <a:rPr lang="it-IT" noProof="0" dirty="0">
                <a:solidFill>
                  <a:srgbClr val="B8C8CC"/>
                </a:solidFill>
                <a:latin typeface="Arial"/>
                <a:ea typeface="Arial" pitchFamily="34" charset="0"/>
                <a:cs typeface="Arial"/>
              </a:rPr>
              <a:t> </a:t>
            </a:r>
            <a:r>
              <a:rPr lang="it-IT" sz="1800" noProof="0" dirty="0">
                <a:solidFill>
                  <a:srgbClr val="B8C8CC"/>
                </a:solidFill>
                <a:latin typeface="Arial"/>
                <a:ea typeface="Arial" pitchFamily="34" charset="0"/>
                <a:cs typeface="Arial"/>
              </a:rPr>
              <a:t>colloquio di orientamento</a:t>
            </a:r>
            <a:endParaRPr lang="it-IT" sz="1800" noProof="0" dirty="0">
              <a:solidFill>
                <a:srgbClr val="B8C8CC"/>
              </a:solidFill>
              <a:latin typeface="Arial"/>
              <a:cs typeface="Arial"/>
            </a:endParaRPr>
          </a:p>
        </p:txBody>
      </p:sp>
      <p:sp>
        <p:nvSpPr>
          <p:cNvPr id="14" name="Shape 11"/>
          <p:cNvSpPr/>
          <p:nvPr/>
        </p:nvSpPr>
        <p:spPr>
          <a:xfrm>
            <a:off x="4270921" y="3501628"/>
            <a:ext cx="3109020" cy="5148263"/>
          </a:xfrm>
          <a:prstGeom prst="roundRect">
            <a:avLst>
              <a:gd name="adj" fmla="val 4289"/>
            </a:avLst>
          </a:prstGeom>
          <a:solidFill>
            <a:srgbClr val="0E3A45"/>
          </a:solidFill>
          <a:ln w="19050">
            <a:solidFill>
              <a:srgbClr val="1EC9BE"/>
            </a:solidFill>
            <a:prstDash val="solid"/>
          </a:ln>
        </p:spPr>
        <p:txBody>
          <a:bodyPr/>
          <a:lstStyle/>
          <a:p>
            <a:endParaRPr lang="it-IT" noProof="0" dirty="0"/>
          </a:p>
        </p:txBody>
      </p:sp>
      <p:sp>
        <p:nvSpPr>
          <p:cNvPr id="15" name="Shape 12"/>
          <p:cNvSpPr/>
          <p:nvPr/>
        </p:nvSpPr>
        <p:spPr>
          <a:xfrm>
            <a:off x="4613821" y="3806428"/>
            <a:ext cx="571500" cy="571500"/>
          </a:xfrm>
          <a:prstGeom prst="ellipse">
            <a:avLst/>
          </a:prstGeom>
          <a:solidFill>
            <a:srgbClr val="2AD4C6"/>
          </a:solidFill>
        </p:spPr>
        <p:txBody>
          <a:bodyPr/>
          <a:lstStyle/>
          <a:p>
            <a:endParaRPr lang="it-IT" noProof="0" dirty="0"/>
          </a:p>
        </p:txBody>
      </p:sp>
      <p:sp>
        <p:nvSpPr>
          <p:cNvPr id="16" name="Text 13"/>
          <p:cNvSpPr/>
          <p:nvPr/>
        </p:nvSpPr>
        <p:spPr>
          <a:xfrm>
            <a:off x="4575721" y="3806428"/>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2</a:t>
            </a:r>
            <a:endParaRPr lang="it-IT" sz="2100" noProof="0" dirty="0"/>
          </a:p>
        </p:txBody>
      </p:sp>
      <p:sp>
        <p:nvSpPr>
          <p:cNvPr id="17" name="Text 14"/>
          <p:cNvSpPr/>
          <p:nvPr/>
        </p:nvSpPr>
        <p:spPr>
          <a:xfrm>
            <a:off x="4613821" y="4511278"/>
            <a:ext cx="2499420" cy="695325"/>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Convenzione e PFI</a:t>
            </a:r>
            <a:endParaRPr lang="it-IT" sz="2250" noProof="0" dirty="0"/>
          </a:p>
        </p:txBody>
      </p:sp>
      <p:sp>
        <p:nvSpPr>
          <p:cNvPr id="18" name="Text 15"/>
          <p:cNvSpPr/>
          <p:nvPr/>
        </p:nvSpPr>
        <p:spPr>
          <a:xfrm>
            <a:off x="4651092" y="5416153"/>
            <a:ext cx="2636083" cy="1299567"/>
          </a:xfrm>
          <a:prstGeom prst="rect">
            <a:avLst/>
          </a:prstGeom>
          <a:noFill/>
        </p:spPr>
        <p:txBody>
          <a:bodyPr wrap="square" lIns="25400" tIns="25400" rIns="25400" bIns="25400" rtlCol="0" anchor="t">
            <a:normAutofit/>
          </a:bodyPr>
          <a:lstStyle/>
          <a:p>
            <a:pPr>
              <a:lnSpc>
                <a:spcPct val="118286"/>
              </a:lnSpc>
            </a:pPr>
            <a:r>
              <a:rPr lang="it-IT" sz="1800" noProof="0" dirty="0">
                <a:solidFill>
                  <a:srgbClr val="B8C8CC"/>
                </a:solidFill>
                <a:latin typeface="Arial"/>
                <a:ea typeface="Arial" pitchFamily="34" charset="0"/>
                <a:cs typeface="Arial"/>
              </a:rPr>
              <a:t>Firmati da promotore, ospitante e tirocinante, con</a:t>
            </a:r>
            <a:r>
              <a:rPr lang="it-IT" noProof="0" dirty="0">
                <a:solidFill>
                  <a:srgbClr val="B8C8CC"/>
                </a:solidFill>
                <a:latin typeface="Arial"/>
                <a:ea typeface="Arial" pitchFamily="34" charset="0"/>
                <a:cs typeface="Arial"/>
              </a:rPr>
              <a:t> </a:t>
            </a:r>
            <a:r>
              <a:rPr lang="it-IT" sz="1800" noProof="0" dirty="0">
                <a:solidFill>
                  <a:srgbClr val="B8C8CC"/>
                </a:solidFill>
                <a:latin typeface="Arial"/>
                <a:ea typeface="Arial" pitchFamily="34" charset="0"/>
                <a:cs typeface="Arial"/>
              </a:rPr>
              <a:t>polizze</a:t>
            </a:r>
            <a:r>
              <a:rPr lang="it-IT" noProof="0" dirty="0">
                <a:solidFill>
                  <a:srgbClr val="B8C8CC"/>
                </a:solidFill>
                <a:latin typeface="Arial"/>
                <a:ea typeface="Arial" pitchFamily="34" charset="0"/>
                <a:cs typeface="Arial"/>
              </a:rPr>
              <a:t> </a:t>
            </a:r>
            <a:r>
              <a:rPr lang="it-IT" sz="1800" noProof="0" dirty="0">
                <a:solidFill>
                  <a:srgbClr val="B8C8CC"/>
                </a:solidFill>
                <a:latin typeface="Arial"/>
                <a:ea typeface="Arial" pitchFamily="34" charset="0"/>
                <a:cs typeface="Arial"/>
              </a:rPr>
              <a:t>e</a:t>
            </a:r>
            <a:r>
              <a:rPr lang="it-IT" noProof="0" dirty="0">
                <a:solidFill>
                  <a:srgbClr val="B8C8CC"/>
                </a:solidFill>
                <a:latin typeface="Arial"/>
                <a:ea typeface="Arial" pitchFamily="34" charset="0"/>
                <a:cs typeface="Arial"/>
              </a:rPr>
              <a:t> </a:t>
            </a:r>
            <a:r>
              <a:rPr lang="it-IT" sz="1800" noProof="0" dirty="0">
                <a:solidFill>
                  <a:srgbClr val="B8C8CC"/>
                </a:solidFill>
                <a:latin typeface="Arial"/>
                <a:ea typeface="Arial" pitchFamily="34" charset="0"/>
                <a:cs typeface="Arial"/>
              </a:rPr>
              <a:t>calendario</a:t>
            </a:r>
            <a:endParaRPr lang="it-IT" sz="1800" noProof="0" dirty="0">
              <a:solidFill>
                <a:srgbClr val="B8C8CC"/>
              </a:solidFill>
              <a:latin typeface="Arial"/>
              <a:cs typeface="Arial"/>
            </a:endParaRPr>
          </a:p>
        </p:txBody>
      </p:sp>
      <p:sp>
        <p:nvSpPr>
          <p:cNvPr id="19" name="Shape 16"/>
          <p:cNvSpPr/>
          <p:nvPr/>
        </p:nvSpPr>
        <p:spPr>
          <a:xfrm>
            <a:off x="7589490" y="3501628"/>
            <a:ext cx="3108871" cy="5148263"/>
          </a:xfrm>
          <a:prstGeom prst="roundRect">
            <a:avLst>
              <a:gd name="adj" fmla="val 4289"/>
            </a:avLst>
          </a:prstGeom>
          <a:solidFill>
            <a:srgbClr val="0E3A45"/>
          </a:solidFill>
          <a:ln w="19050">
            <a:solidFill>
              <a:srgbClr val="1EC9BE"/>
            </a:solidFill>
            <a:prstDash val="solid"/>
          </a:ln>
        </p:spPr>
        <p:txBody>
          <a:bodyPr/>
          <a:lstStyle/>
          <a:p>
            <a:endParaRPr lang="it-IT" noProof="0" dirty="0"/>
          </a:p>
        </p:txBody>
      </p:sp>
      <p:sp>
        <p:nvSpPr>
          <p:cNvPr id="20" name="Shape 17"/>
          <p:cNvSpPr/>
          <p:nvPr/>
        </p:nvSpPr>
        <p:spPr>
          <a:xfrm>
            <a:off x="7932390" y="3806428"/>
            <a:ext cx="571500" cy="571500"/>
          </a:xfrm>
          <a:prstGeom prst="ellipse">
            <a:avLst/>
          </a:prstGeom>
          <a:solidFill>
            <a:srgbClr val="2AD4C6"/>
          </a:solidFill>
        </p:spPr>
        <p:txBody>
          <a:bodyPr/>
          <a:lstStyle/>
          <a:p>
            <a:endParaRPr lang="it-IT" noProof="0" dirty="0"/>
          </a:p>
        </p:txBody>
      </p:sp>
      <p:sp>
        <p:nvSpPr>
          <p:cNvPr id="21" name="Text 18"/>
          <p:cNvSpPr/>
          <p:nvPr/>
        </p:nvSpPr>
        <p:spPr>
          <a:xfrm>
            <a:off x="7894290" y="3806428"/>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3</a:t>
            </a:r>
            <a:endParaRPr lang="it-IT" sz="2100" noProof="0" dirty="0"/>
          </a:p>
        </p:txBody>
      </p:sp>
      <p:sp>
        <p:nvSpPr>
          <p:cNvPr id="22" name="Text 19"/>
          <p:cNvSpPr/>
          <p:nvPr/>
        </p:nvSpPr>
        <p:spPr>
          <a:xfrm>
            <a:off x="7932390" y="4511278"/>
            <a:ext cx="2665378" cy="366713"/>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Domanda online</a:t>
            </a:r>
            <a:endParaRPr lang="it-IT" sz="2250" noProof="0" dirty="0"/>
          </a:p>
        </p:txBody>
      </p:sp>
      <p:sp>
        <p:nvSpPr>
          <p:cNvPr id="23" name="Text 20"/>
          <p:cNvSpPr/>
          <p:nvPr/>
        </p:nvSpPr>
        <p:spPr>
          <a:xfrm>
            <a:off x="7932390" y="5410563"/>
            <a:ext cx="2660781" cy="1245102"/>
          </a:xfrm>
          <a:prstGeom prst="rect">
            <a:avLst/>
          </a:prstGeom>
          <a:noFill/>
        </p:spPr>
        <p:txBody>
          <a:bodyPr wrap="square" lIns="25400" tIns="25400" rIns="25400" bIns="25400" rtlCol="0" anchor="t">
            <a:normAutofit/>
          </a:bodyPr>
          <a:lstStyle/>
          <a:p>
            <a:pPr marL="0" indent="0" algn="l">
              <a:lnSpc>
                <a:spcPct val="118286"/>
              </a:lnSpc>
              <a:buNone/>
            </a:pPr>
            <a:r>
              <a:rPr lang="it-IT" sz="1800" noProof="0" dirty="0">
                <a:solidFill>
                  <a:srgbClr val="B8C8CC"/>
                </a:solidFill>
                <a:latin typeface="Arial"/>
                <a:ea typeface="Arial" pitchFamily="34" charset="0"/>
                <a:cs typeface="Arial"/>
              </a:rPr>
              <a:t>Solo il promotore la presenta sullo Sportello Digitale regionale</a:t>
            </a:r>
            <a:endParaRPr lang="it-IT" sz="1800" noProof="0" dirty="0">
              <a:solidFill>
                <a:srgbClr val="B8C8CC"/>
              </a:solidFill>
              <a:latin typeface="Arial"/>
              <a:cs typeface="Arial"/>
            </a:endParaRPr>
          </a:p>
        </p:txBody>
      </p:sp>
      <p:sp>
        <p:nvSpPr>
          <p:cNvPr id="24" name="Shape 21"/>
          <p:cNvSpPr/>
          <p:nvPr/>
        </p:nvSpPr>
        <p:spPr>
          <a:xfrm>
            <a:off x="10907911" y="3501628"/>
            <a:ext cx="3109020" cy="5148263"/>
          </a:xfrm>
          <a:prstGeom prst="roundRect">
            <a:avLst>
              <a:gd name="adj" fmla="val 4289"/>
            </a:avLst>
          </a:prstGeom>
          <a:solidFill>
            <a:srgbClr val="0E3A45"/>
          </a:solidFill>
          <a:ln w="19050">
            <a:solidFill>
              <a:srgbClr val="1EC9BE"/>
            </a:solidFill>
            <a:prstDash val="solid"/>
          </a:ln>
        </p:spPr>
        <p:txBody>
          <a:bodyPr/>
          <a:lstStyle/>
          <a:p>
            <a:endParaRPr lang="it-IT" noProof="0" dirty="0"/>
          </a:p>
        </p:txBody>
      </p:sp>
      <p:sp>
        <p:nvSpPr>
          <p:cNvPr id="25" name="Shape 22"/>
          <p:cNvSpPr/>
          <p:nvPr/>
        </p:nvSpPr>
        <p:spPr>
          <a:xfrm>
            <a:off x="11250811" y="3806428"/>
            <a:ext cx="571500" cy="571500"/>
          </a:xfrm>
          <a:prstGeom prst="ellipse">
            <a:avLst/>
          </a:prstGeom>
          <a:solidFill>
            <a:srgbClr val="2AD4C6"/>
          </a:solidFill>
        </p:spPr>
        <p:txBody>
          <a:bodyPr/>
          <a:lstStyle/>
          <a:p>
            <a:endParaRPr lang="it-IT" noProof="0" dirty="0"/>
          </a:p>
        </p:txBody>
      </p:sp>
      <p:sp>
        <p:nvSpPr>
          <p:cNvPr id="26" name="Text 23"/>
          <p:cNvSpPr/>
          <p:nvPr/>
        </p:nvSpPr>
        <p:spPr>
          <a:xfrm>
            <a:off x="11212711" y="3806428"/>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4</a:t>
            </a:r>
            <a:endParaRPr lang="it-IT" sz="2100" noProof="0" dirty="0"/>
          </a:p>
        </p:txBody>
      </p:sp>
      <p:sp>
        <p:nvSpPr>
          <p:cNvPr id="27" name="Text 24"/>
          <p:cNvSpPr/>
          <p:nvPr/>
        </p:nvSpPr>
        <p:spPr>
          <a:xfrm>
            <a:off x="11250811" y="4511278"/>
            <a:ext cx="2665541" cy="366713"/>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Istruttoria</a:t>
            </a:r>
            <a:endParaRPr lang="it-IT" sz="2250" noProof="0" dirty="0"/>
          </a:p>
        </p:txBody>
      </p:sp>
      <p:sp>
        <p:nvSpPr>
          <p:cNvPr id="28" name="Text 25"/>
          <p:cNvSpPr/>
          <p:nvPr/>
        </p:nvSpPr>
        <p:spPr>
          <a:xfrm>
            <a:off x="11213540" y="5410562"/>
            <a:ext cx="2698201" cy="1311991"/>
          </a:xfrm>
          <a:prstGeom prst="rect">
            <a:avLst/>
          </a:prstGeom>
          <a:noFill/>
        </p:spPr>
        <p:txBody>
          <a:bodyPr wrap="square" lIns="25400" tIns="25400" rIns="25400" bIns="25400" rtlCol="0" anchor="t">
            <a:normAutofit lnSpcReduction="10000"/>
          </a:bodyPr>
          <a:lstStyle/>
          <a:p>
            <a:pPr>
              <a:lnSpc>
                <a:spcPct val="118286"/>
              </a:lnSpc>
            </a:pPr>
            <a:r>
              <a:rPr lang="it-IT" sz="1800" noProof="0" dirty="0">
                <a:solidFill>
                  <a:srgbClr val="B8C8CC"/>
                </a:solidFill>
                <a:latin typeface="Arial"/>
                <a:ea typeface="Arial" pitchFamily="34" charset="0"/>
                <a:cs typeface="Arial"/>
              </a:rPr>
              <a:t>Esito entro 30 giorni via PEC. Domanda incompleta:</a:t>
            </a:r>
            <a:r>
              <a:rPr lang="it-IT" noProof="0" dirty="0">
                <a:solidFill>
                  <a:srgbClr val="B8C8CC"/>
                </a:solidFill>
                <a:latin typeface="Arial"/>
                <a:ea typeface="Arial" pitchFamily="34" charset="0"/>
                <a:cs typeface="Arial"/>
              </a:rPr>
              <a:t> </a:t>
            </a:r>
            <a:r>
              <a:rPr lang="it-IT" sz="1800" noProof="0" dirty="0">
                <a:solidFill>
                  <a:srgbClr val="B8C8CC"/>
                </a:solidFill>
                <a:latin typeface="Arial"/>
                <a:ea typeface="Arial" pitchFamily="34" charset="0"/>
                <a:cs typeface="Arial"/>
              </a:rPr>
              <a:t>va</a:t>
            </a:r>
            <a:r>
              <a:rPr lang="it-IT" noProof="0" dirty="0">
                <a:solidFill>
                  <a:srgbClr val="B8C8CC"/>
                </a:solidFill>
                <a:latin typeface="Arial"/>
                <a:ea typeface="Arial" pitchFamily="34" charset="0"/>
                <a:cs typeface="Arial"/>
              </a:rPr>
              <a:t> </a:t>
            </a:r>
            <a:endParaRPr lang="it-IT" noProof="0" dirty="0">
              <a:solidFill>
                <a:srgbClr val="000000"/>
              </a:solidFill>
              <a:latin typeface="Arial"/>
              <a:ea typeface="Calibri" panose="020F0502020204030204"/>
              <a:cs typeface="Arial"/>
            </a:endParaRPr>
          </a:p>
          <a:p>
            <a:pPr>
              <a:lnSpc>
                <a:spcPct val="118286"/>
              </a:lnSpc>
            </a:pPr>
            <a:r>
              <a:rPr lang="it-IT" sz="1800" noProof="0" dirty="0">
                <a:solidFill>
                  <a:srgbClr val="B8C8CC"/>
                </a:solidFill>
                <a:latin typeface="Arial"/>
                <a:ea typeface="Arial" pitchFamily="34" charset="0"/>
                <a:cs typeface="Arial"/>
              </a:rPr>
              <a:t>ripresentata</a:t>
            </a:r>
            <a:endParaRPr lang="it-IT" sz="1800" noProof="0" dirty="0">
              <a:solidFill>
                <a:srgbClr val="B8C8CC"/>
              </a:solidFill>
              <a:latin typeface="Arial"/>
              <a:cs typeface="Arial"/>
            </a:endParaRPr>
          </a:p>
        </p:txBody>
      </p:sp>
      <p:sp>
        <p:nvSpPr>
          <p:cNvPr id="29" name="Shape 26"/>
          <p:cNvSpPr/>
          <p:nvPr/>
        </p:nvSpPr>
        <p:spPr>
          <a:xfrm>
            <a:off x="14226480" y="3501628"/>
            <a:ext cx="3108871" cy="5148263"/>
          </a:xfrm>
          <a:prstGeom prst="roundRect">
            <a:avLst>
              <a:gd name="adj" fmla="val 4289"/>
            </a:avLst>
          </a:prstGeom>
          <a:solidFill>
            <a:srgbClr val="0E3A45"/>
          </a:solidFill>
          <a:ln w="19050">
            <a:solidFill>
              <a:srgbClr val="1EC9BE"/>
            </a:solidFill>
            <a:prstDash val="solid"/>
          </a:ln>
        </p:spPr>
        <p:txBody>
          <a:bodyPr/>
          <a:lstStyle/>
          <a:p>
            <a:endParaRPr lang="it-IT" noProof="0" dirty="0"/>
          </a:p>
        </p:txBody>
      </p:sp>
      <p:sp>
        <p:nvSpPr>
          <p:cNvPr id="30" name="Shape 27"/>
          <p:cNvSpPr/>
          <p:nvPr/>
        </p:nvSpPr>
        <p:spPr>
          <a:xfrm>
            <a:off x="14569380" y="3806428"/>
            <a:ext cx="571500" cy="571500"/>
          </a:xfrm>
          <a:prstGeom prst="ellipse">
            <a:avLst/>
          </a:prstGeom>
          <a:solidFill>
            <a:srgbClr val="2AD4C6"/>
          </a:solidFill>
        </p:spPr>
        <p:txBody>
          <a:bodyPr/>
          <a:lstStyle/>
          <a:p>
            <a:endParaRPr lang="it-IT" noProof="0" dirty="0"/>
          </a:p>
        </p:txBody>
      </p:sp>
      <p:sp>
        <p:nvSpPr>
          <p:cNvPr id="31" name="Text 28"/>
          <p:cNvSpPr/>
          <p:nvPr/>
        </p:nvSpPr>
        <p:spPr>
          <a:xfrm>
            <a:off x="14531280" y="3806428"/>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5</a:t>
            </a:r>
            <a:endParaRPr lang="it-IT" sz="2100" noProof="0" dirty="0"/>
          </a:p>
        </p:txBody>
      </p:sp>
      <p:sp>
        <p:nvSpPr>
          <p:cNvPr id="32" name="Text 29"/>
          <p:cNvSpPr/>
          <p:nvPr/>
        </p:nvSpPr>
        <p:spPr>
          <a:xfrm>
            <a:off x="14569380" y="4511278"/>
            <a:ext cx="2665378" cy="366713"/>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Avvio</a:t>
            </a:r>
            <a:endParaRPr lang="it-IT" sz="2250" noProof="0" dirty="0"/>
          </a:p>
        </p:txBody>
      </p:sp>
      <p:sp>
        <p:nvSpPr>
          <p:cNvPr id="33" name="Text 30"/>
          <p:cNvSpPr/>
          <p:nvPr/>
        </p:nvSpPr>
        <p:spPr>
          <a:xfrm>
            <a:off x="14569380" y="5087541"/>
            <a:ext cx="2499271" cy="1299567"/>
          </a:xfrm>
          <a:prstGeom prst="rect">
            <a:avLst/>
          </a:prstGeom>
          <a:noFill/>
        </p:spPr>
        <p:txBody>
          <a:bodyPr wrap="square" lIns="25400" tIns="25400" rIns="25400" bIns="25400" rtlCol="0" anchor="t">
            <a:normAutofit lnSpcReduction="10000"/>
          </a:bodyPr>
          <a:lstStyle/>
          <a:p>
            <a:pPr marL="0" indent="0" algn="l">
              <a:lnSpc>
                <a:spcPct val="118286"/>
              </a:lnSpc>
              <a:buNone/>
            </a:pPr>
            <a:r>
              <a:rPr lang="it-IT" sz="1800" noProof="0" dirty="0">
                <a:solidFill>
                  <a:srgbClr val="B8C8CC"/>
                </a:solidFill>
                <a:latin typeface="Arial"/>
                <a:ea typeface="Arial" pitchFamily="34" charset="0"/>
                <a:cs typeface="Arial"/>
              </a:rPr>
              <a:t>Dal 1° giorno del mese successivo, entro 30 giorni. COB il giorno prima</a:t>
            </a:r>
            <a:endParaRPr lang="it-IT" sz="1800" noProof="0" dirty="0">
              <a:latin typeface="Arial"/>
              <a:cs typeface="Arial"/>
            </a:endParaRPr>
          </a:p>
        </p:txBody>
      </p:sp>
      <p:sp>
        <p:nvSpPr>
          <p:cNvPr id="34" name="Text 31"/>
          <p:cNvSpPr/>
          <p:nvPr/>
        </p:nvSpPr>
        <p:spPr>
          <a:xfrm>
            <a:off x="133350" y="8916591"/>
            <a:ext cx="18021300" cy="379809"/>
          </a:xfrm>
          <a:prstGeom prst="rect">
            <a:avLst/>
          </a:prstGeom>
          <a:noFill/>
        </p:spPr>
        <p:txBody>
          <a:bodyPr wrap="square" lIns="25400" tIns="25400" rIns="25400" bIns="25400" rtlCol="0" anchor="t">
            <a:normAutofit/>
          </a:bodyPr>
          <a:lstStyle/>
          <a:p>
            <a:pPr marL="0" indent="0" algn="ctr">
              <a:lnSpc>
                <a:spcPct val="115742"/>
              </a:lnSpc>
              <a:buNone/>
            </a:pPr>
            <a:r>
              <a:rPr lang="it-IT" sz="1950" b="1" u="sng" noProof="0" dirty="0">
                <a:solidFill>
                  <a:srgbClr val="B8C8CC"/>
                </a:solidFill>
                <a:latin typeface="Arial"/>
                <a:ea typeface="Arial" pitchFamily="34" charset="0"/>
                <a:cs typeface="Arial"/>
              </a:rPr>
              <a:t>Nessun tirocinio avviato prima dell'autorizzazione sarà riconosciuto</a:t>
            </a:r>
            <a:endParaRPr lang="it-IT" sz="1950" b="1" u="sng" noProof="0" dirty="0">
              <a:solidFill>
                <a:srgbClr val="B8C8CC"/>
              </a:solidFill>
              <a:latin typeface="Arial"/>
              <a:cs typeface="Arial"/>
            </a:endParaRPr>
          </a:p>
        </p:txBody>
      </p:sp>
      <p:sp>
        <p:nvSpPr>
          <p:cNvPr id="35" name="Shape 32"/>
          <p:cNvSpPr/>
          <p:nvPr/>
        </p:nvSpPr>
        <p:spPr>
          <a:xfrm>
            <a:off x="0" y="9658350"/>
            <a:ext cx="18288000" cy="628650"/>
          </a:xfrm>
          <a:prstGeom prst="rect">
            <a:avLst/>
          </a:prstGeom>
          <a:solidFill>
            <a:srgbClr val="082933"/>
          </a:solidFill>
        </p:spPr>
        <p:txBody>
          <a:bodyPr/>
          <a:lstStyle/>
          <a:p>
            <a:endParaRPr lang="it-IT" noProof="0" dirty="0"/>
          </a:p>
        </p:txBody>
      </p:sp>
      <p:sp>
        <p:nvSpPr>
          <p:cNvPr id="36" name="Text 33"/>
          <p:cNvSpPr/>
          <p:nvPr/>
        </p:nvSpPr>
        <p:spPr>
          <a:xfrm>
            <a:off x="800100" y="9839325"/>
            <a:ext cx="9080718"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a:t>
            </a:r>
            <a:endParaRPr lang="it-IT" sz="1800" noProof="0" dirty="0">
              <a:solidFill>
                <a:srgbClr val="B8C8CC"/>
              </a:solidFill>
              <a:latin typeface="Arial"/>
              <a:cs typeface="Arial"/>
            </a:endParaRPr>
          </a:p>
        </p:txBody>
      </p:sp>
      <p:sp>
        <p:nvSpPr>
          <p:cNvPr id="37" name="Text 34"/>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09</a:t>
            </a:r>
            <a:endParaRPr lang="it-IT" sz="1800" noProof="0" dirty="0"/>
          </a:p>
        </p:txBody>
      </p:sp>
      <p:pic>
        <p:nvPicPr>
          <p:cNvPr id="39" name="Immagine 38">
            <a:extLst>
              <a:ext uri="{FF2B5EF4-FFF2-40B4-BE49-F238E27FC236}">
                <a16:creationId xmlns:a16="http://schemas.microsoft.com/office/drawing/2014/main" id="{74896994-3805-0DB9-84FE-97F583CD49BC}"/>
              </a:ext>
            </a:extLst>
          </p:cNvPr>
          <p:cNvPicPr>
            <a:picLocks noChangeAspect="1"/>
          </p:cNvPicPr>
          <p:nvPr/>
        </p:nvPicPr>
        <p:blipFill>
          <a:blip r:embed="rId4"/>
          <a:stretch>
            <a:fillRect/>
          </a:stretch>
        </p:blipFill>
        <p:spPr>
          <a:xfrm>
            <a:off x="4447758" y="8847707"/>
            <a:ext cx="559078" cy="521807"/>
          </a:xfrm>
          <a:prstGeom prst="rect">
            <a:avLst/>
          </a:prstGeo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7491413"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Certificazioni </a:t>
            </a:r>
            <a:r>
              <a:rPr lang="it-IT" sz="3900" b="1" kern="0" spc="-39" noProof="0" dirty="0">
                <a:solidFill>
                  <a:srgbClr val="2AD4C6"/>
                </a:solidFill>
                <a:latin typeface="Arial" pitchFamily="34" charset="0"/>
                <a:ea typeface="Arial" pitchFamily="34" charset="0"/>
                <a:cs typeface="Arial" pitchFamily="34" charset="0"/>
              </a:rPr>
              <a:t>e attestazioni</a:t>
            </a:r>
            <a:endParaRPr lang="it-IT" sz="3900" noProof="0" dirty="0"/>
          </a:p>
        </p:txBody>
      </p:sp>
      <p:sp>
        <p:nvSpPr>
          <p:cNvPr id="6" name="Shape 3"/>
          <p:cNvSpPr/>
          <p:nvPr/>
        </p:nvSpPr>
        <p:spPr>
          <a:xfrm>
            <a:off x="952500" y="1714500"/>
            <a:ext cx="10325100" cy="1203722"/>
          </a:xfrm>
          <a:prstGeom prst="roundRect">
            <a:avLst>
              <a:gd name="adj" fmla="val 11078"/>
            </a:avLst>
          </a:prstGeom>
          <a:solidFill>
            <a:srgbClr val="0E3A45"/>
          </a:solidFill>
          <a:ln w="19050">
            <a:solidFill>
              <a:srgbClr val="1EC9BE"/>
            </a:solidFill>
            <a:prstDash val="solid"/>
          </a:ln>
        </p:spPr>
        <p:txBody>
          <a:bodyPr/>
          <a:lstStyle/>
          <a:p>
            <a:endParaRPr lang="it-IT" noProof="0" dirty="0"/>
          </a:p>
        </p:txBody>
      </p:sp>
      <p:sp>
        <p:nvSpPr>
          <p:cNvPr id="7" name="Shape 4"/>
          <p:cNvSpPr/>
          <p:nvPr/>
        </p:nvSpPr>
        <p:spPr>
          <a:xfrm>
            <a:off x="1276350" y="2030611"/>
            <a:ext cx="571500" cy="571500"/>
          </a:xfrm>
          <a:prstGeom prst="ellipse">
            <a:avLst/>
          </a:prstGeom>
          <a:solidFill>
            <a:srgbClr val="2AD4C6"/>
          </a:solidFill>
        </p:spPr>
        <p:txBody>
          <a:bodyPr/>
          <a:lstStyle/>
          <a:p>
            <a:endParaRPr lang="it-IT" noProof="0" dirty="0"/>
          </a:p>
        </p:txBody>
      </p:sp>
      <p:sp>
        <p:nvSpPr>
          <p:cNvPr id="8" name="Text 5"/>
          <p:cNvSpPr/>
          <p:nvPr/>
        </p:nvSpPr>
        <p:spPr>
          <a:xfrm>
            <a:off x="1238250" y="2030611"/>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1</a:t>
            </a:r>
            <a:endParaRPr lang="it-IT" sz="2100" noProof="0" dirty="0"/>
          </a:p>
        </p:txBody>
      </p:sp>
      <p:sp>
        <p:nvSpPr>
          <p:cNvPr id="9" name="Text 6"/>
          <p:cNvSpPr/>
          <p:nvPr/>
        </p:nvSpPr>
        <p:spPr>
          <a:xfrm>
            <a:off x="2114550" y="1962150"/>
            <a:ext cx="8288194" cy="366713"/>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Valutazione in itinere</a:t>
            </a:r>
            <a:endParaRPr lang="it-IT" sz="2250" noProof="0" dirty="0"/>
          </a:p>
        </p:txBody>
      </p:sp>
      <p:sp>
        <p:nvSpPr>
          <p:cNvPr id="10" name="Text 7"/>
          <p:cNvSpPr/>
          <p:nvPr/>
        </p:nvSpPr>
        <p:spPr>
          <a:xfrm>
            <a:off x="2114550" y="2328863"/>
            <a:ext cx="8288194"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Tutor aziendale e didattico seguono i progressi sugli obiettivi del PFI</a:t>
            </a:r>
            <a:endParaRPr lang="it-IT" sz="1950" noProof="0" dirty="0">
              <a:latin typeface="Arial"/>
              <a:cs typeface="Arial"/>
            </a:endParaRPr>
          </a:p>
        </p:txBody>
      </p:sp>
      <p:sp>
        <p:nvSpPr>
          <p:cNvPr id="11" name="Shape 8"/>
          <p:cNvSpPr/>
          <p:nvPr/>
        </p:nvSpPr>
        <p:spPr>
          <a:xfrm>
            <a:off x="952500" y="3108722"/>
            <a:ext cx="10325100" cy="1203722"/>
          </a:xfrm>
          <a:prstGeom prst="roundRect">
            <a:avLst>
              <a:gd name="adj" fmla="val 11078"/>
            </a:avLst>
          </a:prstGeom>
          <a:solidFill>
            <a:srgbClr val="0E3A45"/>
          </a:solidFill>
          <a:ln w="19050">
            <a:solidFill>
              <a:srgbClr val="1EC9BE"/>
            </a:solidFill>
            <a:prstDash val="solid"/>
          </a:ln>
        </p:spPr>
        <p:txBody>
          <a:bodyPr/>
          <a:lstStyle/>
          <a:p>
            <a:endParaRPr lang="it-IT" noProof="0" dirty="0"/>
          </a:p>
        </p:txBody>
      </p:sp>
      <p:sp>
        <p:nvSpPr>
          <p:cNvPr id="12" name="Shape 9"/>
          <p:cNvSpPr/>
          <p:nvPr/>
        </p:nvSpPr>
        <p:spPr>
          <a:xfrm>
            <a:off x="1276350" y="3424833"/>
            <a:ext cx="571500" cy="571500"/>
          </a:xfrm>
          <a:prstGeom prst="ellipse">
            <a:avLst/>
          </a:prstGeom>
          <a:solidFill>
            <a:srgbClr val="2AD4C6"/>
          </a:solidFill>
        </p:spPr>
        <p:txBody>
          <a:bodyPr/>
          <a:lstStyle/>
          <a:p>
            <a:endParaRPr lang="it-IT" noProof="0" dirty="0"/>
          </a:p>
        </p:txBody>
      </p:sp>
      <p:sp>
        <p:nvSpPr>
          <p:cNvPr id="13" name="Text 10"/>
          <p:cNvSpPr/>
          <p:nvPr/>
        </p:nvSpPr>
        <p:spPr>
          <a:xfrm>
            <a:off x="1238250" y="3424833"/>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2</a:t>
            </a:r>
            <a:endParaRPr lang="it-IT" sz="2100" noProof="0" dirty="0"/>
          </a:p>
        </p:txBody>
      </p:sp>
      <p:sp>
        <p:nvSpPr>
          <p:cNvPr id="14" name="Text 11"/>
          <p:cNvSpPr/>
          <p:nvPr/>
        </p:nvSpPr>
        <p:spPr>
          <a:xfrm>
            <a:off x="2114550" y="3356372"/>
            <a:ext cx="6791057" cy="366713"/>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Valutazione finale</a:t>
            </a:r>
            <a:endParaRPr lang="it-IT" sz="2250" noProof="0" dirty="0"/>
          </a:p>
        </p:txBody>
      </p:sp>
      <p:sp>
        <p:nvSpPr>
          <p:cNvPr id="15" name="Text 12"/>
          <p:cNvSpPr/>
          <p:nvPr/>
        </p:nvSpPr>
        <p:spPr>
          <a:xfrm>
            <a:off x="2114550" y="3723084"/>
            <a:ext cx="6791057"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Scheda dell'ospitante e colloquio finale con il promotore</a:t>
            </a:r>
            <a:endParaRPr lang="it-IT" sz="1950" noProof="0" dirty="0">
              <a:solidFill>
                <a:srgbClr val="B8C8CC"/>
              </a:solidFill>
              <a:latin typeface="Arial"/>
              <a:cs typeface="Arial"/>
            </a:endParaRPr>
          </a:p>
        </p:txBody>
      </p:sp>
      <p:sp>
        <p:nvSpPr>
          <p:cNvPr id="16" name="Shape 13"/>
          <p:cNvSpPr/>
          <p:nvPr/>
        </p:nvSpPr>
        <p:spPr>
          <a:xfrm>
            <a:off x="952500" y="4502944"/>
            <a:ext cx="10325100" cy="1203722"/>
          </a:xfrm>
          <a:prstGeom prst="roundRect">
            <a:avLst>
              <a:gd name="adj" fmla="val 11078"/>
            </a:avLst>
          </a:prstGeom>
          <a:solidFill>
            <a:srgbClr val="0E3A45"/>
          </a:solidFill>
          <a:ln w="19050">
            <a:solidFill>
              <a:srgbClr val="1EC9BE"/>
            </a:solidFill>
            <a:prstDash val="solid"/>
          </a:ln>
        </p:spPr>
        <p:txBody>
          <a:bodyPr/>
          <a:lstStyle/>
          <a:p>
            <a:endParaRPr lang="it-IT" noProof="0" dirty="0"/>
          </a:p>
        </p:txBody>
      </p:sp>
      <p:sp>
        <p:nvSpPr>
          <p:cNvPr id="17" name="Shape 14"/>
          <p:cNvSpPr/>
          <p:nvPr/>
        </p:nvSpPr>
        <p:spPr>
          <a:xfrm>
            <a:off x="1276350" y="4819055"/>
            <a:ext cx="571500" cy="571500"/>
          </a:xfrm>
          <a:prstGeom prst="ellipse">
            <a:avLst/>
          </a:prstGeom>
          <a:solidFill>
            <a:srgbClr val="2AD4C6"/>
          </a:solidFill>
        </p:spPr>
        <p:txBody>
          <a:bodyPr/>
          <a:lstStyle/>
          <a:p>
            <a:endParaRPr lang="it-IT" noProof="0" dirty="0"/>
          </a:p>
        </p:txBody>
      </p:sp>
      <p:sp>
        <p:nvSpPr>
          <p:cNvPr id="18" name="Text 15"/>
          <p:cNvSpPr/>
          <p:nvPr/>
        </p:nvSpPr>
        <p:spPr>
          <a:xfrm>
            <a:off x="1238250" y="4819055"/>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3</a:t>
            </a:r>
            <a:endParaRPr lang="it-IT" sz="2100" noProof="0" dirty="0"/>
          </a:p>
        </p:txBody>
      </p:sp>
      <p:sp>
        <p:nvSpPr>
          <p:cNvPr id="19" name="Text 16"/>
          <p:cNvSpPr/>
          <p:nvPr/>
        </p:nvSpPr>
        <p:spPr>
          <a:xfrm>
            <a:off x="2114550" y="4750594"/>
            <a:ext cx="8297689" cy="366713"/>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Dossier individuale</a:t>
            </a:r>
            <a:endParaRPr lang="it-IT" sz="2250" noProof="0" dirty="0"/>
          </a:p>
        </p:txBody>
      </p:sp>
      <p:sp>
        <p:nvSpPr>
          <p:cNvPr id="20" name="Text 17"/>
          <p:cNvSpPr/>
          <p:nvPr/>
        </p:nvSpPr>
        <p:spPr>
          <a:xfrm>
            <a:off x="2114550" y="5117306"/>
            <a:ext cx="8297689"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Raccoglie PFI, presenze, relazioni, verbali delle visite e competenze</a:t>
            </a:r>
            <a:endParaRPr lang="it-IT" sz="1950" noProof="0" dirty="0">
              <a:solidFill>
                <a:srgbClr val="B8C8CC"/>
              </a:solidFill>
              <a:latin typeface="Arial"/>
              <a:cs typeface="Arial"/>
            </a:endParaRPr>
          </a:p>
        </p:txBody>
      </p:sp>
      <p:sp>
        <p:nvSpPr>
          <p:cNvPr id="21" name="Shape 18"/>
          <p:cNvSpPr/>
          <p:nvPr/>
        </p:nvSpPr>
        <p:spPr>
          <a:xfrm>
            <a:off x="952500" y="5897166"/>
            <a:ext cx="10325100" cy="1203722"/>
          </a:xfrm>
          <a:prstGeom prst="roundRect">
            <a:avLst>
              <a:gd name="adj" fmla="val 11078"/>
            </a:avLst>
          </a:prstGeom>
          <a:solidFill>
            <a:srgbClr val="0E3A45"/>
          </a:solidFill>
          <a:ln w="19050">
            <a:solidFill>
              <a:srgbClr val="1EC9BE"/>
            </a:solidFill>
            <a:prstDash val="solid"/>
          </a:ln>
        </p:spPr>
        <p:txBody>
          <a:bodyPr/>
          <a:lstStyle/>
          <a:p>
            <a:endParaRPr lang="it-IT" noProof="0" dirty="0"/>
          </a:p>
        </p:txBody>
      </p:sp>
      <p:sp>
        <p:nvSpPr>
          <p:cNvPr id="22" name="Shape 19"/>
          <p:cNvSpPr/>
          <p:nvPr/>
        </p:nvSpPr>
        <p:spPr>
          <a:xfrm>
            <a:off x="1276350" y="6213277"/>
            <a:ext cx="571500" cy="571500"/>
          </a:xfrm>
          <a:prstGeom prst="ellipse">
            <a:avLst/>
          </a:prstGeom>
          <a:solidFill>
            <a:srgbClr val="2AD4C6"/>
          </a:solidFill>
        </p:spPr>
        <p:txBody>
          <a:bodyPr/>
          <a:lstStyle/>
          <a:p>
            <a:endParaRPr lang="it-IT" noProof="0" dirty="0"/>
          </a:p>
        </p:txBody>
      </p:sp>
      <p:sp>
        <p:nvSpPr>
          <p:cNvPr id="23" name="Text 20"/>
          <p:cNvSpPr/>
          <p:nvPr/>
        </p:nvSpPr>
        <p:spPr>
          <a:xfrm>
            <a:off x="1238250" y="6213277"/>
            <a:ext cx="647700" cy="609600"/>
          </a:xfrm>
          <a:prstGeom prst="rect">
            <a:avLst/>
          </a:prstGeom>
          <a:noFill/>
        </p:spPr>
        <p:txBody>
          <a:bodyPr wrap="square" lIns="25400" tIns="25400" rIns="25400" bIns="25400" rtlCol="0" anchor="ctr">
            <a:normAutofit/>
          </a:bodyPr>
          <a:lstStyle/>
          <a:p>
            <a:pPr marL="0" indent="0" algn="ctr">
              <a:buNone/>
            </a:pPr>
            <a:r>
              <a:rPr lang="it-IT" sz="2100" b="1" noProof="0" dirty="0">
                <a:solidFill>
                  <a:srgbClr val="0B2F3A"/>
                </a:solidFill>
                <a:latin typeface="Arial" pitchFamily="34" charset="0"/>
                <a:ea typeface="Arial" pitchFamily="34" charset="0"/>
                <a:cs typeface="Arial" pitchFamily="34" charset="0"/>
              </a:rPr>
              <a:t>4</a:t>
            </a:r>
            <a:endParaRPr lang="it-IT" sz="2100" noProof="0" dirty="0"/>
          </a:p>
        </p:txBody>
      </p:sp>
      <p:sp>
        <p:nvSpPr>
          <p:cNvPr id="24" name="Text 21"/>
          <p:cNvSpPr/>
          <p:nvPr/>
        </p:nvSpPr>
        <p:spPr>
          <a:xfrm>
            <a:off x="2114550" y="6144816"/>
            <a:ext cx="8024946" cy="366713"/>
          </a:xfrm>
          <a:prstGeom prst="rect">
            <a:avLst/>
          </a:prstGeom>
          <a:noFill/>
        </p:spPr>
        <p:txBody>
          <a:bodyPr wrap="square" lIns="25400" tIns="25400" rIns="25400" bIns="25400" rtlCol="0" anchor="t">
            <a:normAutofit lnSpcReduction="10000"/>
          </a:bodyPr>
          <a:lstStyle/>
          <a:p>
            <a:pPr marL="0" indent="0" algn="l">
              <a:lnSpc>
                <a:spcPct val="101471"/>
              </a:lnSpc>
              <a:buNone/>
            </a:pPr>
            <a:r>
              <a:rPr lang="it-IT" sz="2250" b="1" noProof="0" dirty="0">
                <a:solidFill>
                  <a:srgbClr val="FFFFFF"/>
                </a:solidFill>
                <a:latin typeface="Arial" pitchFamily="34" charset="0"/>
                <a:ea typeface="Arial" pitchFamily="34" charset="0"/>
                <a:cs typeface="Arial" pitchFamily="34" charset="0"/>
              </a:rPr>
              <a:t>Attestazione finale</a:t>
            </a:r>
            <a:endParaRPr lang="it-IT" sz="2250" noProof="0" dirty="0"/>
          </a:p>
        </p:txBody>
      </p:sp>
      <p:sp>
        <p:nvSpPr>
          <p:cNvPr id="25" name="Text 22"/>
          <p:cNvSpPr/>
          <p:nvPr/>
        </p:nvSpPr>
        <p:spPr>
          <a:xfrm>
            <a:off x="2114550" y="6511528"/>
            <a:ext cx="8024946"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Certifica attività e competenze; rilasciata entro </a:t>
            </a:r>
            <a:r>
              <a:rPr lang="it-IT" sz="1950" b="1" noProof="0" dirty="0">
                <a:solidFill>
                  <a:srgbClr val="FFFFFF"/>
                </a:solidFill>
                <a:latin typeface="Arial"/>
                <a:ea typeface="Arial" pitchFamily="34" charset="0"/>
                <a:cs typeface="Arial"/>
              </a:rPr>
              <a:t>30 giorni </a:t>
            </a:r>
            <a:r>
              <a:rPr lang="it-IT" sz="1950" noProof="0" dirty="0">
                <a:solidFill>
                  <a:srgbClr val="B8C8CC"/>
                </a:solidFill>
                <a:latin typeface="Arial"/>
                <a:ea typeface="Arial" pitchFamily="34" charset="0"/>
                <a:cs typeface="Arial"/>
              </a:rPr>
              <a:t>dalla fine</a:t>
            </a:r>
            <a:endParaRPr lang="it-IT" sz="1950" noProof="0" dirty="0">
              <a:latin typeface="Arial"/>
              <a:cs typeface="Arial"/>
            </a:endParaRPr>
          </a:p>
        </p:txBody>
      </p:sp>
      <p:sp>
        <p:nvSpPr>
          <p:cNvPr id="26" name="Shape 23"/>
          <p:cNvSpPr/>
          <p:nvPr/>
        </p:nvSpPr>
        <p:spPr>
          <a:xfrm>
            <a:off x="11620500" y="1714500"/>
            <a:ext cx="5715000" cy="5091113"/>
          </a:xfrm>
          <a:prstGeom prst="roundRect">
            <a:avLst>
              <a:gd name="adj" fmla="val 2619"/>
            </a:avLst>
          </a:prstGeom>
          <a:solidFill>
            <a:srgbClr val="0E3A45"/>
          </a:solidFill>
          <a:ln w="19050">
            <a:solidFill>
              <a:srgbClr val="1F5762"/>
            </a:solidFill>
            <a:prstDash val="solid"/>
          </a:ln>
        </p:spPr>
        <p:txBody>
          <a:bodyPr/>
          <a:lstStyle/>
          <a:p>
            <a:endParaRPr lang="it-IT" noProof="0" dirty="0"/>
          </a:p>
        </p:txBody>
      </p:sp>
      <p:sp>
        <p:nvSpPr>
          <p:cNvPr id="27" name="Text 24"/>
          <p:cNvSpPr/>
          <p:nvPr/>
        </p:nvSpPr>
        <p:spPr>
          <a:xfrm>
            <a:off x="11963400" y="2019300"/>
            <a:ext cx="5532120"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COMPETENZE CERTIFICABILI</a:t>
            </a:r>
            <a:endParaRPr lang="it-IT" sz="1800" noProof="0" dirty="0"/>
          </a:p>
        </p:txBody>
      </p:sp>
      <p:sp>
        <p:nvSpPr>
          <p:cNvPr id="28" name="Text 25"/>
          <p:cNvSpPr/>
          <p:nvPr/>
        </p:nvSpPr>
        <p:spPr>
          <a:xfrm>
            <a:off x="11963401" y="2648778"/>
            <a:ext cx="5254618" cy="704176"/>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tecnico-professionali </a:t>
            </a:r>
            <a:r>
              <a:rPr lang="it-IT" sz="1950" noProof="0" dirty="0">
                <a:solidFill>
                  <a:srgbClr val="B8C8CC"/>
                </a:solidFill>
                <a:latin typeface="Arial"/>
                <a:ea typeface="Arial" pitchFamily="34" charset="0"/>
                <a:cs typeface="Arial"/>
              </a:rPr>
              <a:t>dell'area del tirocinio</a:t>
            </a:r>
            <a:endParaRPr lang="it-IT" sz="1950" noProof="0" dirty="0">
              <a:latin typeface="Calibri" panose="020F0502020204030204"/>
              <a:cs typeface="Arial"/>
            </a:endParaRPr>
          </a:p>
        </p:txBody>
      </p:sp>
      <p:sp>
        <p:nvSpPr>
          <p:cNvPr id="29" name="Text 26"/>
          <p:cNvSpPr/>
          <p:nvPr/>
        </p:nvSpPr>
        <p:spPr>
          <a:xfrm>
            <a:off x="11963401" y="3106134"/>
            <a:ext cx="5254618" cy="80356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trasversali </a:t>
            </a:r>
            <a:r>
              <a:rPr lang="it-IT" sz="1950" noProof="0" dirty="0">
                <a:solidFill>
                  <a:srgbClr val="B8C8CC"/>
                </a:solidFill>
                <a:latin typeface="Arial"/>
                <a:ea typeface="Arial" pitchFamily="34" charset="0"/>
                <a:cs typeface="Arial"/>
              </a:rPr>
              <a:t>: relazione, organizzazione, </a:t>
            </a:r>
            <a:r>
              <a:rPr lang="it-IT" sz="1950" noProof="0" dirty="0" err="1">
                <a:solidFill>
                  <a:srgbClr val="B8C8CC"/>
                </a:solidFill>
                <a:latin typeface="Arial"/>
                <a:ea typeface="Arial" pitchFamily="34" charset="0"/>
                <a:cs typeface="Arial"/>
              </a:rPr>
              <a:t>problem</a:t>
            </a:r>
            <a:r>
              <a:rPr lang="it-IT" sz="1950" noProof="0" dirty="0">
                <a:solidFill>
                  <a:srgbClr val="B8C8CC"/>
                </a:solidFill>
                <a:latin typeface="Arial"/>
                <a:ea typeface="Arial" pitchFamily="34" charset="0"/>
                <a:cs typeface="Arial"/>
              </a:rPr>
              <a:t> solving, autonomia</a:t>
            </a:r>
            <a:endParaRPr lang="it-IT" sz="1950" noProof="0" dirty="0">
              <a:latin typeface="Arial"/>
              <a:cs typeface="Arial"/>
            </a:endParaRPr>
          </a:p>
        </p:txBody>
      </p:sp>
      <p:sp>
        <p:nvSpPr>
          <p:cNvPr id="30" name="Text 27"/>
          <p:cNvSpPr/>
          <p:nvPr/>
        </p:nvSpPr>
        <p:spPr>
          <a:xfrm>
            <a:off x="11988248" y="3911359"/>
            <a:ext cx="5532119" cy="40219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conoscenze </a:t>
            </a:r>
            <a:r>
              <a:rPr lang="it-IT" sz="1950" noProof="0" dirty="0">
                <a:solidFill>
                  <a:srgbClr val="B8C8CC"/>
                </a:solidFill>
                <a:latin typeface="Arial"/>
                <a:ea typeface="Arial" pitchFamily="34" charset="0"/>
                <a:cs typeface="Arial"/>
              </a:rPr>
              <a:t>acquisite sul lavoro</a:t>
            </a:r>
            <a:endParaRPr lang="it-IT" sz="1950" noProof="0" dirty="0">
              <a:latin typeface="Calibri" panose="020F0502020204030204"/>
              <a:cs typeface="Arial"/>
            </a:endParaRPr>
          </a:p>
        </p:txBody>
      </p:sp>
      <p:sp>
        <p:nvSpPr>
          <p:cNvPr id="31" name="Shape 28"/>
          <p:cNvSpPr/>
          <p:nvPr/>
        </p:nvSpPr>
        <p:spPr>
          <a:xfrm>
            <a:off x="11620500" y="7034213"/>
            <a:ext cx="5715000" cy="2224088"/>
          </a:xfrm>
          <a:prstGeom prst="roundRect">
            <a:avLst>
              <a:gd name="adj" fmla="val 5996"/>
            </a:avLst>
          </a:prstGeom>
          <a:solidFill>
            <a:srgbClr val="082933"/>
          </a:solidFill>
        </p:spPr>
        <p:txBody>
          <a:bodyPr/>
          <a:lstStyle/>
          <a:p>
            <a:endParaRPr lang="it-IT" noProof="0" dirty="0"/>
          </a:p>
        </p:txBody>
      </p:sp>
      <p:sp>
        <p:nvSpPr>
          <p:cNvPr id="32" name="Text 29"/>
          <p:cNvSpPr/>
          <p:nvPr/>
        </p:nvSpPr>
        <p:spPr>
          <a:xfrm>
            <a:off x="11963400" y="7281863"/>
            <a:ext cx="1176486"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VALORE</a:t>
            </a:r>
            <a:endParaRPr lang="it-IT" sz="1800" noProof="0" dirty="0"/>
          </a:p>
        </p:txBody>
      </p:sp>
      <p:sp>
        <p:nvSpPr>
          <p:cNvPr id="33" name="Text 30"/>
          <p:cNvSpPr/>
          <p:nvPr/>
        </p:nvSpPr>
        <p:spPr>
          <a:xfrm>
            <a:off x="11963400" y="7643813"/>
            <a:ext cx="5180076" cy="1404938"/>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a:ea typeface="Arial" pitchFamily="34" charset="0"/>
                <a:cs typeface="Arial"/>
              </a:rPr>
              <a:t>Titolo valido per la validazione degli apprendimenti ( </a:t>
            </a:r>
            <a:r>
              <a:rPr lang="it-IT" sz="1950" b="1" noProof="0" dirty="0" err="1">
                <a:solidFill>
                  <a:srgbClr val="FFFFFF"/>
                </a:solidFill>
                <a:latin typeface="Arial"/>
                <a:ea typeface="Arial" pitchFamily="34" charset="0"/>
                <a:cs typeface="Arial"/>
              </a:rPr>
              <a:t>D.Lgs.</a:t>
            </a:r>
            <a:r>
              <a:rPr lang="it-IT" sz="1950" b="1" noProof="0" dirty="0">
                <a:solidFill>
                  <a:srgbClr val="FFFFFF"/>
                </a:solidFill>
                <a:latin typeface="Arial"/>
                <a:ea typeface="Arial" pitchFamily="34" charset="0"/>
                <a:cs typeface="Arial"/>
              </a:rPr>
              <a:t> 13/2013 </a:t>
            </a:r>
            <a:r>
              <a:rPr lang="it-IT" sz="1950" noProof="0" dirty="0">
                <a:solidFill>
                  <a:srgbClr val="B8C8CC"/>
                </a:solidFill>
                <a:latin typeface="Arial"/>
                <a:ea typeface="Arial" pitchFamily="34" charset="0"/>
                <a:cs typeface="Arial"/>
              </a:rPr>
              <a:t>), con riferimento al Repertorio Regionale delle Qualifiche</a:t>
            </a:r>
            <a:endParaRPr lang="it-IT" sz="1950" noProof="0" dirty="0">
              <a:solidFill>
                <a:srgbClr val="B8C8CC"/>
              </a:solidFill>
              <a:latin typeface="Arial"/>
              <a:cs typeface="Arial"/>
            </a:endParaRPr>
          </a:p>
        </p:txBody>
      </p:sp>
      <p:sp>
        <p:nvSpPr>
          <p:cNvPr id="34" name="Shape 31"/>
          <p:cNvSpPr/>
          <p:nvPr/>
        </p:nvSpPr>
        <p:spPr>
          <a:xfrm>
            <a:off x="0" y="9658350"/>
            <a:ext cx="18288000" cy="628650"/>
          </a:xfrm>
          <a:prstGeom prst="rect">
            <a:avLst/>
          </a:prstGeom>
          <a:solidFill>
            <a:srgbClr val="082933"/>
          </a:solidFill>
        </p:spPr>
        <p:txBody>
          <a:bodyPr/>
          <a:lstStyle/>
          <a:p>
            <a:endParaRPr lang="it-IT" noProof="0" dirty="0"/>
          </a:p>
        </p:txBody>
      </p:sp>
      <p:sp>
        <p:nvSpPr>
          <p:cNvPr id="35" name="Text 32"/>
          <p:cNvSpPr/>
          <p:nvPr/>
        </p:nvSpPr>
        <p:spPr>
          <a:xfrm>
            <a:off x="800100" y="9839325"/>
            <a:ext cx="9080718"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a:t>
            </a:r>
            <a:endParaRPr lang="it-IT" sz="1800" noProof="0" dirty="0">
              <a:solidFill>
                <a:srgbClr val="B8C8CC"/>
              </a:solidFill>
              <a:latin typeface="Arial"/>
              <a:cs typeface="Arial"/>
            </a:endParaRPr>
          </a:p>
        </p:txBody>
      </p:sp>
      <p:sp>
        <p:nvSpPr>
          <p:cNvPr id="36" name="Text 33"/>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10</a:t>
            </a:r>
            <a:endParaRPr lang="it-IT" sz="1800" noProof="0"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2F3A"/>
        </a:solidFill>
        <a:effectLst/>
      </p:bgPr>
    </p:bg>
    <p:spTree>
      <p:nvGrpSpPr>
        <p:cNvPr id="1" name=""/>
        <p:cNvGrpSpPr/>
        <p:nvPr/>
      </p:nvGrpSpPr>
      <p:grpSpPr>
        <a:xfrm>
          <a:off x="0" y="0"/>
          <a:ext cx="0" cy="0"/>
          <a:chOff x="0" y="0"/>
          <a:chExt cx="0" cy="0"/>
        </a:xfrm>
      </p:grpSpPr>
      <p:sp>
        <p:nvSpPr>
          <p:cNvPr id="2" name="Shape 0"/>
          <p:cNvSpPr/>
          <p:nvPr/>
        </p:nvSpPr>
        <p:spPr>
          <a:xfrm>
            <a:off x="0" y="0"/>
            <a:ext cx="76200" cy="1714500"/>
          </a:xfrm>
          <a:prstGeom prst="rect">
            <a:avLst/>
          </a:prstGeom>
          <a:solidFill>
            <a:srgbClr val="2AD4C6"/>
          </a:solidFill>
        </p:spPr>
        <p:txBody>
          <a:bodyPr/>
          <a:lstStyle/>
          <a:p>
            <a:endParaRPr lang="it-IT" noProof="0" dirty="0"/>
          </a:p>
        </p:txBody>
      </p:sp>
      <p:pic>
        <p:nvPicPr>
          <p:cNvPr id="3" name="Image 0"/>
          <p:cNvPicPr>
            <a:picLocks noChangeAspect="1"/>
          </p:cNvPicPr>
          <p:nvPr/>
        </p:nvPicPr>
        <p:blipFill>
          <a:blip r:embed="rId3"/>
          <a:stretch>
            <a:fillRect/>
          </a:stretch>
        </p:blipFill>
        <p:spPr>
          <a:xfrm>
            <a:off x="16897350" y="342900"/>
            <a:ext cx="628650" cy="1257300"/>
          </a:xfrm>
          <a:prstGeom prst="rect">
            <a:avLst/>
          </a:prstGeom>
        </p:spPr>
      </p:pic>
      <p:sp>
        <p:nvSpPr>
          <p:cNvPr id="4" name="Shape 1"/>
          <p:cNvSpPr/>
          <p:nvPr/>
        </p:nvSpPr>
        <p:spPr>
          <a:xfrm>
            <a:off x="952500" y="590550"/>
            <a:ext cx="47625" cy="628650"/>
          </a:xfrm>
          <a:prstGeom prst="rect">
            <a:avLst/>
          </a:prstGeom>
          <a:solidFill>
            <a:srgbClr val="2AD4C6"/>
          </a:solidFill>
        </p:spPr>
        <p:txBody>
          <a:bodyPr/>
          <a:lstStyle/>
          <a:p>
            <a:endParaRPr lang="it-IT" noProof="0" dirty="0"/>
          </a:p>
        </p:txBody>
      </p:sp>
      <p:sp>
        <p:nvSpPr>
          <p:cNvPr id="5" name="Text 2"/>
          <p:cNvSpPr/>
          <p:nvPr/>
        </p:nvSpPr>
        <p:spPr>
          <a:xfrm>
            <a:off x="1285875" y="635347"/>
            <a:ext cx="8865275" cy="577155"/>
          </a:xfrm>
          <a:prstGeom prst="rect">
            <a:avLst/>
          </a:prstGeom>
          <a:noFill/>
        </p:spPr>
        <p:txBody>
          <a:bodyPr wrap="square" lIns="25400" tIns="25400" rIns="25400" bIns="25400" rtlCol="0" anchor="t">
            <a:normAutofit lnSpcReduction="10000"/>
          </a:bodyPr>
          <a:lstStyle/>
          <a:p>
            <a:pPr marL="0" indent="0" algn="l">
              <a:lnSpc>
                <a:spcPct val="91000"/>
              </a:lnSpc>
              <a:buNone/>
            </a:pPr>
            <a:r>
              <a:rPr lang="it-IT" sz="3900" b="1" kern="0" spc="-39" noProof="0" dirty="0">
                <a:solidFill>
                  <a:srgbClr val="FFFFFF"/>
                </a:solidFill>
                <a:latin typeface="Arial" pitchFamily="34" charset="0"/>
                <a:ea typeface="Arial" pitchFamily="34" charset="0"/>
                <a:cs typeface="Arial" pitchFamily="34" charset="0"/>
              </a:rPr>
              <a:t>Monitoraggio, controlli </a:t>
            </a:r>
            <a:r>
              <a:rPr lang="it-IT" sz="3900" b="1" kern="0" spc="-39" noProof="0" dirty="0">
                <a:solidFill>
                  <a:srgbClr val="2AD4C6"/>
                </a:solidFill>
                <a:latin typeface="Arial" pitchFamily="34" charset="0"/>
                <a:ea typeface="Arial" pitchFamily="34" charset="0"/>
                <a:cs typeface="Arial" pitchFamily="34" charset="0"/>
              </a:rPr>
              <a:t>e sanzioni</a:t>
            </a:r>
            <a:endParaRPr lang="it-IT" sz="3900" noProof="0" dirty="0"/>
          </a:p>
        </p:txBody>
      </p:sp>
      <p:sp>
        <p:nvSpPr>
          <p:cNvPr id="6" name="Shape 3"/>
          <p:cNvSpPr/>
          <p:nvPr/>
        </p:nvSpPr>
        <p:spPr>
          <a:xfrm>
            <a:off x="952500" y="1714500"/>
            <a:ext cx="5283101" cy="7543800"/>
          </a:xfrm>
          <a:prstGeom prst="roundRect">
            <a:avLst>
              <a:gd name="adj" fmla="val 2524"/>
            </a:avLst>
          </a:prstGeom>
          <a:solidFill>
            <a:srgbClr val="0E3A45"/>
          </a:solidFill>
          <a:ln w="19050">
            <a:solidFill>
              <a:srgbClr val="1EC9BE"/>
            </a:solidFill>
            <a:prstDash val="solid"/>
          </a:ln>
        </p:spPr>
        <p:txBody>
          <a:bodyPr/>
          <a:lstStyle/>
          <a:p>
            <a:endParaRPr lang="it-IT" noProof="0" dirty="0"/>
          </a:p>
        </p:txBody>
      </p:sp>
      <p:sp>
        <p:nvSpPr>
          <p:cNvPr id="7" name="Text 4"/>
          <p:cNvSpPr/>
          <p:nvPr/>
        </p:nvSpPr>
        <p:spPr>
          <a:xfrm>
            <a:off x="1295400" y="2019300"/>
            <a:ext cx="5057031"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MONITORAGGIO</a:t>
            </a:r>
            <a:endParaRPr lang="it-IT" sz="1800" noProof="0" dirty="0"/>
          </a:p>
        </p:txBody>
      </p:sp>
      <p:sp>
        <p:nvSpPr>
          <p:cNvPr id="8" name="Text 5"/>
          <p:cNvSpPr/>
          <p:nvPr/>
        </p:nvSpPr>
        <p:spPr>
          <a:xfrm>
            <a:off x="1295400" y="2400300"/>
            <a:ext cx="5057031"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Dati costanti</a:t>
            </a:r>
            <a:endParaRPr lang="it-IT" sz="2550" noProof="0" dirty="0"/>
          </a:p>
        </p:txBody>
      </p:sp>
      <p:sp>
        <p:nvSpPr>
          <p:cNvPr id="9" name="Text 6"/>
          <p:cNvSpPr/>
          <p:nvPr/>
        </p:nvSpPr>
        <p:spPr>
          <a:xfrm>
            <a:off x="1295401" y="2973936"/>
            <a:ext cx="5057030" cy="414623"/>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dati </a:t>
            </a:r>
            <a:r>
              <a:rPr lang="it-IT" sz="1950" b="1" noProof="0" dirty="0">
                <a:solidFill>
                  <a:srgbClr val="FFFFFF"/>
                </a:solidFill>
                <a:latin typeface="Arial"/>
                <a:ea typeface="Arial" pitchFamily="34" charset="0"/>
                <a:cs typeface="Arial"/>
              </a:rPr>
              <a:t>mensili </a:t>
            </a:r>
            <a:r>
              <a:rPr lang="it-IT" sz="1950" noProof="0" dirty="0">
                <a:solidFill>
                  <a:srgbClr val="B8C8CC"/>
                </a:solidFill>
                <a:latin typeface="Arial"/>
                <a:ea typeface="Arial" pitchFamily="34" charset="0"/>
                <a:cs typeface="Arial"/>
              </a:rPr>
              <a:t>dai promotori</a:t>
            </a:r>
            <a:endParaRPr lang="it-IT" sz="1950" noProof="0" dirty="0">
              <a:latin typeface="Arial"/>
              <a:cs typeface="Arial"/>
            </a:endParaRPr>
          </a:p>
        </p:txBody>
      </p:sp>
      <p:sp>
        <p:nvSpPr>
          <p:cNvPr id="10" name="Text 7"/>
          <p:cNvSpPr/>
          <p:nvPr/>
        </p:nvSpPr>
        <p:spPr>
          <a:xfrm>
            <a:off x="1295401" y="3402638"/>
            <a:ext cx="5057030" cy="253113"/>
          </a:xfrm>
          <a:prstGeom prst="rect">
            <a:avLst/>
          </a:prstGeom>
          <a:noFill/>
        </p:spPr>
        <p:txBody>
          <a:bodyPr wrap="square" lIns="25400" tIns="25400" rIns="25400" bIns="25400" rtlCol="0" anchor="t">
            <a:noAutofit/>
          </a:bodyPr>
          <a:lstStyle/>
          <a:p>
            <a:pPr marL="342900" indent="-342900" algn="l">
              <a:lnSpc>
                <a:spcPct val="110710"/>
              </a:lnSpc>
              <a:buFont typeface="Calibri"/>
              <a:buChar char="-"/>
            </a:pPr>
            <a:r>
              <a:rPr lang="it-IT" sz="1950" noProof="0" dirty="0">
                <a:solidFill>
                  <a:srgbClr val="B8C8CC"/>
                </a:solidFill>
                <a:latin typeface="19, 5"/>
                <a:ea typeface="Arial" pitchFamily="34" charset="0"/>
                <a:cs typeface="Arial"/>
              </a:rPr>
              <a:t>report regionali almeno </a:t>
            </a:r>
            <a:r>
              <a:rPr lang="it-IT" sz="1950" b="1" noProof="0" dirty="0">
                <a:solidFill>
                  <a:srgbClr val="FFFFFF"/>
                </a:solidFill>
                <a:latin typeface="19, 5"/>
                <a:ea typeface="Arial" pitchFamily="34" charset="0"/>
                <a:cs typeface="Arial"/>
              </a:rPr>
              <a:t>trimestrali</a:t>
            </a:r>
            <a:endParaRPr lang="it-IT" sz="1950" noProof="0" dirty="0">
              <a:latin typeface="19, 5"/>
              <a:cs typeface="Arial"/>
            </a:endParaRPr>
          </a:p>
        </p:txBody>
      </p:sp>
      <p:sp>
        <p:nvSpPr>
          <p:cNvPr id="11" name="Text 8"/>
          <p:cNvSpPr/>
          <p:nvPr/>
        </p:nvSpPr>
        <p:spPr>
          <a:xfrm>
            <a:off x="1295401" y="3905884"/>
            <a:ext cx="4735219" cy="642058"/>
          </a:xfrm>
          <a:prstGeom prst="rect">
            <a:avLst/>
          </a:prstGeom>
          <a:noFill/>
        </p:spPr>
        <p:txBody>
          <a:bodyPr wrap="square" lIns="25400" tIns="25400" rIns="25400" bIns="25400" rtlCol="0" anchor="t">
            <a:normAutofit lnSpcReduction="10000"/>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misura di completamenti e </a:t>
            </a:r>
            <a:r>
              <a:rPr lang="it-IT" sz="1950" b="1" noProof="0" dirty="0">
                <a:solidFill>
                  <a:srgbClr val="FFFFFF"/>
                </a:solidFill>
                <a:latin typeface="Arial"/>
                <a:ea typeface="Arial" pitchFamily="34" charset="0"/>
                <a:cs typeface="Arial"/>
              </a:rPr>
              <a:t>assunzioni </a:t>
            </a:r>
            <a:r>
              <a:rPr lang="it-IT" sz="1950" noProof="0" dirty="0">
                <a:solidFill>
                  <a:srgbClr val="B8C8CC"/>
                </a:solidFill>
                <a:latin typeface="Arial"/>
                <a:ea typeface="Arial" pitchFamily="34" charset="0"/>
                <a:cs typeface="Arial"/>
              </a:rPr>
              <a:t>post-tirocinio</a:t>
            </a:r>
            <a:endParaRPr lang="it-IT" sz="1950" noProof="0" dirty="0">
              <a:latin typeface="Calibri" panose="020F0502020204030204"/>
              <a:cs typeface="Arial"/>
            </a:endParaRPr>
          </a:p>
        </p:txBody>
      </p:sp>
      <p:sp>
        <p:nvSpPr>
          <p:cNvPr id="12" name="Shape 9"/>
          <p:cNvSpPr/>
          <p:nvPr/>
        </p:nvSpPr>
        <p:spPr>
          <a:xfrm>
            <a:off x="6502301" y="1714500"/>
            <a:ext cx="5283250" cy="7543800"/>
          </a:xfrm>
          <a:prstGeom prst="roundRect">
            <a:avLst>
              <a:gd name="adj" fmla="val 2524"/>
            </a:avLst>
          </a:prstGeom>
          <a:solidFill>
            <a:srgbClr val="0E3A45"/>
          </a:solidFill>
          <a:ln w="19050">
            <a:solidFill>
              <a:srgbClr val="1EC9BE"/>
            </a:solidFill>
            <a:prstDash val="solid"/>
          </a:ln>
        </p:spPr>
        <p:txBody>
          <a:bodyPr/>
          <a:lstStyle/>
          <a:p>
            <a:endParaRPr lang="it-IT" noProof="0" dirty="0"/>
          </a:p>
        </p:txBody>
      </p:sp>
      <p:sp>
        <p:nvSpPr>
          <p:cNvPr id="13" name="Text 10"/>
          <p:cNvSpPr/>
          <p:nvPr/>
        </p:nvSpPr>
        <p:spPr>
          <a:xfrm>
            <a:off x="6845201" y="2019300"/>
            <a:ext cx="505719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CONTROLLI</a:t>
            </a:r>
            <a:endParaRPr lang="it-IT" sz="1800" noProof="0" dirty="0"/>
          </a:p>
        </p:txBody>
      </p:sp>
      <p:sp>
        <p:nvSpPr>
          <p:cNvPr id="14" name="Text 11"/>
          <p:cNvSpPr/>
          <p:nvPr/>
        </p:nvSpPr>
        <p:spPr>
          <a:xfrm>
            <a:off x="6845201" y="2400300"/>
            <a:ext cx="5057195"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Verifiche senza preavviso</a:t>
            </a:r>
            <a:endParaRPr lang="it-IT" sz="2550" noProof="0" dirty="0"/>
          </a:p>
        </p:txBody>
      </p:sp>
      <p:sp>
        <p:nvSpPr>
          <p:cNvPr id="15" name="Text 12"/>
          <p:cNvSpPr/>
          <p:nvPr/>
        </p:nvSpPr>
        <p:spPr>
          <a:xfrm>
            <a:off x="6845202" y="2949088"/>
            <a:ext cx="4735372" cy="704177"/>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promotore: </a:t>
            </a:r>
            <a:r>
              <a:rPr lang="it-IT" sz="1950" b="1" noProof="0" dirty="0">
                <a:solidFill>
                  <a:srgbClr val="FFFFFF"/>
                </a:solidFill>
                <a:latin typeface="Arial"/>
                <a:ea typeface="Arial" pitchFamily="34" charset="0"/>
                <a:cs typeface="Arial"/>
              </a:rPr>
              <a:t>2 visite in loco </a:t>
            </a:r>
            <a:r>
              <a:rPr lang="it-IT" sz="1950" noProof="0" dirty="0">
                <a:solidFill>
                  <a:srgbClr val="B8C8CC"/>
                </a:solidFill>
                <a:latin typeface="Arial"/>
                <a:ea typeface="Arial" pitchFamily="34" charset="0"/>
                <a:cs typeface="Arial"/>
              </a:rPr>
              <a:t>, al 3° e al 9° mese</a:t>
            </a:r>
            <a:endParaRPr lang="it-IT" sz="1950" noProof="0" dirty="0">
              <a:latin typeface="Calibri" panose="020F0502020204030204"/>
              <a:cs typeface="Arial"/>
            </a:endParaRPr>
          </a:p>
        </p:txBody>
      </p:sp>
      <p:sp>
        <p:nvSpPr>
          <p:cNvPr id="16" name="Text 13"/>
          <p:cNvSpPr/>
          <p:nvPr/>
        </p:nvSpPr>
        <p:spPr>
          <a:xfrm>
            <a:off x="6845202" y="3791584"/>
            <a:ext cx="4735372" cy="666906"/>
          </a:xfrm>
          <a:prstGeom prst="rect">
            <a:avLst/>
          </a:prstGeom>
          <a:noFill/>
        </p:spPr>
        <p:txBody>
          <a:bodyPr wrap="square" lIns="25400" tIns="25400" rIns="25400" bIns="25400" rtlCol="0" anchor="t">
            <a:normAutofit lnSpcReduction="10000"/>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Regione: almeno il </a:t>
            </a:r>
            <a:r>
              <a:rPr lang="it-IT" sz="1950" b="1" noProof="0" dirty="0">
                <a:solidFill>
                  <a:srgbClr val="FFFFFF"/>
                </a:solidFill>
                <a:latin typeface="Arial"/>
                <a:ea typeface="Arial" pitchFamily="34" charset="0"/>
                <a:cs typeface="Arial"/>
              </a:rPr>
              <a:t>10% </a:t>
            </a:r>
            <a:r>
              <a:rPr lang="it-IT" sz="1950" noProof="0" dirty="0">
                <a:solidFill>
                  <a:srgbClr val="B8C8CC"/>
                </a:solidFill>
                <a:latin typeface="Arial"/>
                <a:ea typeface="Arial" pitchFamily="34" charset="0"/>
                <a:cs typeface="Arial"/>
              </a:rPr>
              <a:t>dei tirocini attivi a campione, più controlli mirati</a:t>
            </a:r>
            <a:endParaRPr lang="it-IT" sz="1950" noProof="0" dirty="0">
              <a:latin typeface="Calibri" panose="020F0502020204030204"/>
              <a:cs typeface="Arial"/>
            </a:endParaRPr>
          </a:p>
        </p:txBody>
      </p:sp>
      <p:sp>
        <p:nvSpPr>
          <p:cNvPr id="17" name="Text 14"/>
          <p:cNvSpPr/>
          <p:nvPr/>
        </p:nvSpPr>
        <p:spPr>
          <a:xfrm>
            <a:off x="6845202" y="4559537"/>
            <a:ext cx="4735372" cy="666906"/>
          </a:xfrm>
          <a:prstGeom prst="rect">
            <a:avLst/>
          </a:prstGeom>
          <a:noFill/>
        </p:spPr>
        <p:txBody>
          <a:bodyPr wrap="square" lIns="25400" tIns="25400" rIns="25400" bIns="25400" rtlCol="0" anchor="t">
            <a:normAutofit lnSpcReduction="10000"/>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verifiche su COB, DURC, presenze e polizze</a:t>
            </a:r>
            <a:endParaRPr lang="it-IT" sz="1950" noProof="0" dirty="0">
              <a:latin typeface="Calibri" panose="020F0502020204030204"/>
              <a:cs typeface="Arial"/>
            </a:endParaRPr>
          </a:p>
        </p:txBody>
      </p:sp>
      <p:sp>
        <p:nvSpPr>
          <p:cNvPr id="18" name="Shape 15"/>
          <p:cNvSpPr/>
          <p:nvPr/>
        </p:nvSpPr>
        <p:spPr>
          <a:xfrm>
            <a:off x="12052250" y="1714500"/>
            <a:ext cx="5283250" cy="7543800"/>
          </a:xfrm>
          <a:prstGeom prst="roundRect">
            <a:avLst>
              <a:gd name="adj" fmla="val 2524"/>
            </a:avLst>
          </a:prstGeom>
          <a:solidFill>
            <a:srgbClr val="0E3A45"/>
          </a:solidFill>
          <a:ln w="19050">
            <a:solidFill>
              <a:srgbClr val="1F5762"/>
            </a:solidFill>
            <a:prstDash val="solid"/>
          </a:ln>
        </p:spPr>
        <p:txBody>
          <a:bodyPr/>
          <a:lstStyle/>
          <a:p>
            <a:endParaRPr lang="it-IT" noProof="0" dirty="0"/>
          </a:p>
        </p:txBody>
      </p:sp>
      <p:sp>
        <p:nvSpPr>
          <p:cNvPr id="19" name="Text 16"/>
          <p:cNvSpPr/>
          <p:nvPr/>
        </p:nvSpPr>
        <p:spPr>
          <a:xfrm>
            <a:off x="12395150" y="2019300"/>
            <a:ext cx="5057195" cy="304800"/>
          </a:xfrm>
          <a:prstGeom prst="rect">
            <a:avLst/>
          </a:prstGeom>
          <a:noFill/>
        </p:spPr>
        <p:txBody>
          <a:bodyPr wrap="square" lIns="25400" tIns="25400" rIns="25400" bIns="25400" rtlCol="0" anchor="t">
            <a:normAutofit lnSpcReduction="10000"/>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SANZIONI</a:t>
            </a:r>
            <a:endParaRPr lang="it-IT" sz="1800" noProof="0" dirty="0"/>
          </a:p>
        </p:txBody>
      </p:sp>
      <p:sp>
        <p:nvSpPr>
          <p:cNvPr id="20" name="Text 17"/>
          <p:cNvSpPr/>
          <p:nvPr/>
        </p:nvSpPr>
        <p:spPr>
          <a:xfrm>
            <a:off x="12395150" y="2400300"/>
            <a:ext cx="5057195" cy="410468"/>
          </a:xfrm>
          <a:prstGeom prst="rect">
            <a:avLst/>
          </a:prstGeom>
          <a:noFill/>
        </p:spPr>
        <p:txBody>
          <a:bodyPr wrap="square" lIns="25400" tIns="25400" rIns="25400" bIns="25400" rtlCol="0" anchor="t">
            <a:normAutofit lnSpcReduction="10000"/>
          </a:bodyPr>
          <a:lstStyle/>
          <a:p>
            <a:pPr marL="0" indent="0" algn="l">
              <a:lnSpc>
                <a:spcPct val="100256"/>
              </a:lnSpc>
              <a:buNone/>
            </a:pPr>
            <a:r>
              <a:rPr lang="it-IT" sz="2550" b="1" noProof="0" dirty="0">
                <a:solidFill>
                  <a:srgbClr val="FFFFFF"/>
                </a:solidFill>
                <a:latin typeface="Arial" pitchFamily="34" charset="0"/>
                <a:ea typeface="Arial" pitchFamily="34" charset="0"/>
                <a:cs typeface="Arial" pitchFamily="34" charset="0"/>
              </a:rPr>
              <a:t>Conseguenze graduate</a:t>
            </a:r>
            <a:endParaRPr lang="it-IT" sz="2550" noProof="0" dirty="0"/>
          </a:p>
        </p:txBody>
      </p:sp>
      <p:sp>
        <p:nvSpPr>
          <p:cNvPr id="21" name="Text 18"/>
          <p:cNvSpPr/>
          <p:nvPr/>
        </p:nvSpPr>
        <p:spPr>
          <a:xfrm>
            <a:off x="12395151" y="2949087"/>
            <a:ext cx="4735372" cy="1031004"/>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uso improprio o sicurezza violata: </a:t>
            </a:r>
            <a:r>
              <a:rPr lang="it-IT" sz="1950" b="1" noProof="0" dirty="0">
                <a:solidFill>
                  <a:srgbClr val="FFFFFF"/>
                </a:solidFill>
                <a:latin typeface="Arial"/>
                <a:ea typeface="Arial" pitchFamily="34" charset="0"/>
                <a:cs typeface="Arial"/>
              </a:rPr>
              <a:t>interruzione ed esclusione </a:t>
            </a:r>
            <a:r>
              <a:rPr lang="it-IT" sz="1950" noProof="0" dirty="0">
                <a:solidFill>
                  <a:srgbClr val="B8C8CC"/>
                </a:solidFill>
                <a:latin typeface="Arial"/>
                <a:ea typeface="Arial" pitchFamily="34" charset="0"/>
                <a:cs typeface="Arial"/>
              </a:rPr>
              <a:t>fino a 5 anni</a:t>
            </a:r>
            <a:endParaRPr lang="it-IT" sz="1950" noProof="0" dirty="0">
              <a:latin typeface="Calibri" panose="020F0502020204030204"/>
              <a:cs typeface="Arial"/>
            </a:endParaRPr>
          </a:p>
        </p:txBody>
      </p:sp>
      <p:sp>
        <p:nvSpPr>
          <p:cNvPr id="22" name="Text 19"/>
          <p:cNvSpPr/>
          <p:nvPr/>
        </p:nvSpPr>
        <p:spPr>
          <a:xfrm>
            <a:off x="12395151" y="3907205"/>
            <a:ext cx="4735372" cy="840839"/>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noProof="0" dirty="0">
                <a:solidFill>
                  <a:srgbClr val="B8C8CC"/>
                </a:solidFill>
                <a:latin typeface="Arial"/>
                <a:ea typeface="Arial" pitchFamily="34" charset="0"/>
                <a:cs typeface="Arial"/>
              </a:rPr>
              <a:t>dichiarazioni false: </a:t>
            </a:r>
            <a:r>
              <a:rPr lang="it-IT" sz="1950" b="1" noProof="0" dirty="0">
                <a:solidFill>
                  <a:srgbClr val="FFFFFF"/>
                </a:solidFill>
                <a:latin typeface="Arial"/>
                <a:ea typeface="Arial" pitchFamily="34" charset="0"/>
                <a:cs typeface="Arial"/>
              </a:rPr>
              <a:t>esclusione definitiva </a:t>
            </a:r>
            <a:r>
              <a:rPr lang="it-IT" sz="1950" noProof="0" dirty="0">
                <a:solidFill>
                  <a:srgbClr val="B8C8CC"/>
                </a:solidFill>
                <a:latin typeface="Arial"/>
                <a:ea typeface="Arial" pitchFamily="34" charset="0"/>
                <a:cs typeface="Arial"/>
              </a:rPr>
              <a:t>e denuncia</a:t>
            </a:r>
            <a:endParaRPr lang="it-IT" sz="1950" noProof="0" dirty="0">
              <a:latin typeface="Calibri" panose="020F0502020204030204"/>
              <a:cs typeface="Arial"/>
            </a:endParaRPr>
          </a:p>
        </p:txBody>
      </p:sp>
      <p:sp>
        <p:nvSpPr>
          <p:cNvPr id="23" name="Text 20"/>
          <p:cNvSpPr/>
          <p:nvPr/>
        </p:nvSpPr>
        <p:spPr>
          <a:xfrm>
            <a:off x="12395151" y="4749701"/>
            <a:ext cx="4735372" cy="729024"/>
          </a:xfrm>
          <a:prstGeom prst="rect">
            <a:avLst/>
          </a:prstGeom>
          <a:noFill/>
        </p:spPr>
        <p:txBody>
          <a:bodyPr wrap="square" lIns="25400" tIns="25400" rIns="25400" bIns="25400" rtlCol="0" anchor="t">
            <a:normAutofit/>
          </a:bodyPr>
          <a:lstStyle/>
          <a:p>
            <a:pPr marL="342900" indent="-342900" algn="l">
              <a:lnSpc>
                <a:spcPct val="110710"/>
              </a:lnSpc>
              <a:buFont typeface="Calibri"/>
              <a:buChar char="-"/>
            </a:pPr>
            <a:r>
              <a:rPr lang="it-IT" sz="1950" b="1" noProof="0" dirty="0">
                <a:solidFill>
                  <a:srgbClr val="FFFFFF"/>
                </a:solidFill>
                <a:latin typeface="Arial"/>
                <a:ea typeface="Arial" pitchFamily="34" charset="0"/>
                <a:cs typeface="Arial"/>
              </a:rPr>
              <a:t>recupero delle somme </a:t>
            </a:r>
            <a:r>
              <a:rPr lang="it-IT" sz="1950" noProof="0" dirty="0">
                <a:solidFill>
                  <a:srgbClr val="B8C8CC"/>
                </a:solidFill>
                <a:latin typeface="Arial"/>
                <a:ea typeface="Arial" pitchFamily="34" charset="0"/>
                <a:cs typeface="Arial"/>
              </a:rPr>
              <a:t>con interessi legali</a:t>
            </a:r>
            <a:endParaRPr lang="it-IT" sz="1950" noProof="0" dirty="0">
              <a:latin typeface="Calibri" panose="020F0502020204030204"/>
              <a:cs typeface="Arial"/>
            </a:endParaRPr>
          </a:p>
        </p:txBody>
      </p:sp>
      <p:sp>
        <p:nvSpPr>
          <p:cNvPr id="24" name="Shape 21"/>
          <p:cNvSpPr/>
          <p:nvPr/>
        </p:nvSpPr>
        <p:spPr>
          <a:xfrm>
            <a:off x="0" y="9658350"/>
            <a:ext cx="18288000" cy="628650"/>
          </a:xfrm>
          <a:prstGeom prst="rect">
            <a:avLst/>
          </a:prstGeom>
          <a:solidFill>
            <a:srgbClr val="082933"/>
          </a:solidFill>
        </p:spPr>
        <p:txBody>
          <a:bodyPr/>
          <a:lstStyle/>
          <a:p>
            <a:endParaRPr lang="it-IT" noProof="0" dirty="0"/>
          </a:p>
        </p:txBody>
      </p:sp>
      <p:sp>
        <p:nvSpPr>
          <p:cNvPr id="25" name="Text 22"/>
          <p:cNvSpPr/>
          <p:nvPr/>
        </p:nvSpPr>
        <p:spPr>
          <a:xfrm>
            <a:off x="800100" y="9839325"/>
            <a:ext cx="9080718"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a:ea typeface="Arial" pitchFamily="34" charset="0"/>
                <a:cs typeface="Arial"/>
              </a:rPr>
              <a:t>Regione Abruzzo — Dipartimento Lavoro e Attività Produttive</a:t>
            </a:r>
            <a:endParaRPr lang="it-IT" sz="1800" noProof="0" dirty="0">
              <a:latin typeface="Calibri" panose="020F0502020204030204"/>
              <a:cs typeface="Arial"/>
            </a:endParaRPr>
          </a:p>
        </p:txBody>
      </p:sp>
      <p:sp>
        <p:nvSpPr>
          <p:cNvPr id="26" name="Text 23"/>
          <p:cNvSpPr/>
          <p:nvPr/>
        </p:nvSpPr>
        <p:spPr>
          <a:xfrm>
            <a:off x="17246203" y="9839325"/>
            <a:ext cx="31789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11</a:t>
            </a:r>
            <a:endParaRPr lang="it-IT" sz="1800" noProof="0"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B2F3A"/>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alphaModFix amt="32000"/>
          </a:blip>
          <a:srcRect l="27" r="27"/>
          <a:stretch>
            <a:fillRect/>
          </a:stretch>
        </p:blipFill>
        <p:spPr>
          <a:xfrm>
            <a:off x="0" y="0"/>
            <a:ext cx="18288000" cy="10287000"/>
          </a:xfrm>
          <a:prstGeom prst="rect">
            <a:avLst/>
          </a:prstGeom>
        </p:spPr>
      </p:pic>
      <p:sp>
        <p:nvSpPr>
          <p:cNvPr id="3" name="Shape 0"/>
          <p:cNvSpPr/>
          <p:nvPr/>
        </p:nvSpPr>
        <p:spPr>
          <a:xfrm>
            <a:off x="0" y="0"/>
            <a:ext cx="18288000" cy="10287000"/>
          </a:xfrm>
          <a:prstGeom prst="rect">
            <a:avLst/>
          </a:prstGeom>
          <a:gradFill rotWithShape="1">
            <a:gsLst>
              <a:gs pos="38000">
                <a:srgbClr val="0B2F3A">
                  <a:alpha val="100000"/>
                </a:srgbClr>
              </a:gs>
              <a:gs pos="100000">
                <a:srgbClr val="0B2F3A">
                  <a:alpha val="55000"/>
                </a:srgbClr>
              </a:gs>
            </a:gsLst>
            <a:lin ang="0" scaled="0"/>
          </a:gradFill>
        </p:spPr>
        <p:txBody>
          <a:bodyPr/>
          <a:lstStyle/>
          <a:p>
            <a:endParaRPr lang="it-IT" noProof="0" dirty="0"/>
          </a:p>
        </p:txBody>
      </p:sp>
      <p:sp>
        <p:nvSpPr>
          <p:cNvPr id="4" name="Shape 1"/>
          <p:cNvSpPr/>
          <p:nvPr/>
        </p:nvSpPr>
        <p:spPr>
          <a:xfrm>
            <a:off x="0" y="0"/>
            <a:ext cx="76200" cy="1714500"/>
          </a:xfrm>
          <a:prstGeom prst="rect">
            <a:avLst/>
          </a:prstGeom>
          <a:solidFill>
            <a:srgbClr val="2AD4C6"/>
          </a:solidFill>
        </p:spPr>
        <p:txBody>
          <a:bodyPr/>
          <a:lstStyle/>
          <a:p>
            <a:endParaRPr lang="it-IT" noProof="0" dirty="0"/>
          </a:p>
        </p:txBody>
      </p:sp>
      <p:pic>
        <p:nvPicPr>
          <p:cNvPr id="5" name="Image 1"/>
          <p:cNvPicPr>
            <a:picLocks noChangeAspect="1"/>
          </p:cNvPicPr>
          <p:nvPr/>
        </p:nvPicPr>
        <p:blipFill>
          <a:blip r:embed="rId4"/>
          <a:stretch>
            <a:fillRect/>
          </a:stretch>
        </p:blipFill>
        <p:spPr>
          <a:xfrm>
            <a:off x="16897350" y="342900"/>
            <a:ext cx="628650" cy="1257300"/>
          </a:xfrm>
          <a:prstGeom prst="rect">
            <a:avLst/>
          </a:prstGeom>
        </p:spPr>
      </p:pic>
      <p:sp>
        <p:nvSpPr>
          <p:cNvPr id="6" name="Text 2"/>
          <p:cNvSpPr/>
          <p:nvPr/>
        </p:nvSpPr>
        <p:spPr>
          <a:xfrm>
            <a:off x="1333500" y="2000250"/>
            <a:ext cx="11525250" cy="333375"/>
          </a:xfrm>
          <a:prstGeom prst="rect">
            <a:avLst/>
          </a:prstGeom>
          <a:noFill/>
        </p:spPr>
        <p:txBody>
          <a:bodyPr wrap="square" lIns="25400" tIns="25400" rIns="25400" bIns="25400" rtlCol="0" anchor="t">
            <a:normAutofit lnSpcReduction="10000"/>
          </a:bodyPr>
          <a:lstStyle/>
          <a:p>
            <a:pPr marL="0" indent="0" algn="l">
              <a:buNone/>
            </a:pPr>
            <a:r>
              <a:rPr lang="it-IT" sz="1950" b="1" kern="0" spc="312" noProof="0" dirty="0">
                <a:solidFill>
                  <a:srgbClr val="2AD4C6"/>
                </a:solidFill>
                <a:latin typeface="Arial" pitchFamily="34" charset="0"/>
                <a:ea typeface="Arial" pitchFamily="34" charset="0"/>
                <a:cs typeface="Arial" pitchFamily="34" charset="0"/>
              </a:rPr>
              <a:t>AVVISO PUBBLICO · TIROCINI EXTRACURRICULARI</a:t>
            </a:r>
            <a:endParaRPr lang="it-IT" sz="1950" noProof="0" dirty="0"/>
          </a:p>
        </p:txBody>
      </p:sp>
      <p:sp>
        <p:nvSpPr>
          <p:cNvPr id="7" name="Text 3"/>
          <p:cNvSpPr/>
          <p:nvPr/>
        </p:nvSpPr>
        <p:spPr>
          <a:xfrm>
            <a:off x="1333500" y="2581275"/>
            <a:ext cx="11525250" cy="1276350"/>
          </a:xfrm>
          <a:prstGeom prst="rect">
            <a:avLst/>
          </a:prstGeom>
          <a:noFill/>
        </p:spPr>
        <p:txBody>
          <a:bodyPr wrap="square" lIns="25400" tIns="25400" rIns="25400" bIns="25400" rtlCol="0" anchor="t">
            <a:normAutofit lnSpcReduction="10000"/>
          </a:bodyPr>
          <a:lstStyle/>
          <a:p>
            <a:pPr marL="0" indent="0" algn="l">
              <a:lnSpc>
                <a:spcPct val="86667"/>
              </a:lnSpc>
              <a:buNone/>
            </a:pPr>
            <a:r>
              <a:rPr lang="it-IT" sz="9750" b="1" noProof="0" dirty="0">
                <a:solidFill>
                  <a:srgbClr val="FFFFFF"/>
                </a:solidFill>
                <a:latin typeface="Arial" pitchFamily="34" charset="0"/>
                <a:ea typeface="Arial" pitchFamily="34" charset="0"/>
                <a:cs typeface="Arial" pitchFamily="34" charset="0"/>
              </a:rPr>
              <a:t>Grazie</a:t>
            </a:r>
            <a:endParaRPr lang="it-IT" sz="9750" noProof="0" dirty="0"/>
          </a:p>
        </p:txBody>
      </p:sp>
      <p:sp>
        <p:nvSpPr>
          <p:cNvPr id="8" name="Shape 4"/>
          <p:cNvSpPr/>
          <p:nvPr/>
        </p:nvSpPr>
        <p:spPr>
          <a:xfrm>
            <a:off x="1333500" y="4238625"/>
            <a:ext cx="1143000" cy="47625"/>
          </a:xfrm>
          <a:prstGeom prst="rect">
            <a:avLst/>
          </a:prstGeom>
          <a:solidFill>
            <a:srgbClr val="2AD4C6"/>
          </a:solidFill>
        </p:spPr>
        <p:txBody>
          <a:bodyPr/>
          <a:lstStyle/>
          <a:p>
            <a:endParaRPr lang="it-IT" noProof="0" dirty="0"/>
          </a:p>
        </p:txBody>
      </p:sp>
      <p:sp>
        <p:nvSpPr>
          <p:cNvPr id="9" name="Text 5"/>
          <p:cNvSpPr/>
          <p:nvPr/>
        </p:nvSpPr>
        <p:spPr>
          <a:xfrm>
            <a:off x="1333500" y="4469296"/>
            <a:ext cx="14109423" cy="466725"/>
          </a:xfrm>
          <a:prstGeom prst="rect">
            <a:avLst/>
          </a:prstGeom>
          <a:noFill/>
        </p:spPr>
        <p:txBody>
          <a:bodyPr wrap="square" lIns="25400" tIns="25400" rIns="25400" bIns="25400" rtlCol="0" anchor="t">
            <a:noAutofit/>
          </a:bodyPr>
          <a:lstStyle/>
          <a:p>
            <a:r>
              <a:rPr lang="it-IT" sz="3000" b="1" noProof="0" dirty="0">
                <a:solidFill>
                  <a:srgbClr val="FFFFFF"/>
                </a:solidFill>
                <a:latin typeface="Arial"/>
                <a:cs typeface="Arial"/>
              </a:rPr>
              <a:t>Assessorato allo Sviluppo economico, Ricerca industriale e Lavoro </a:t>
            </a:r>
            <a:endParaRPr lang="it-IT" noProof="0" dirty="0"/>
          </a:p>
        </p:txBody>
      </p:sp>
      <p:sp>
        <p:nvSpPr>
          <p:cNvPr id="10" name="Text 6"/>
          <p:cNvSpPr/>
          <p:nvPr/>
        </p:nvSpPr>
        <p:spPr>
          <a:xfrm>
            <a:off x="1333500" y="5229225"/>
            <a:ext cx="11525250" cy="406003"/>
          </a:xfrm>
          <a:prstGeom prst="rect">
            <a:avLst/>
          </a:prstGeom>
          <a:noFill/>
        </p:spPr>
        <p:txBody>
          <a:bodyPr wrap="square" lIns="25400" tIns="25400" rIns="25400" bIns="25400" rtlCol="0" anchor="t">
            <a:normAutofit/>
          </a:bodyPr>
          <a:lstStyle/>
          <a:p>
            <a:pPr>
              <a:lnSpc>
                <a:spcPct val="120750"/>
              </a:lnSpc>
            </a:pPr>
            <a:r>
              <a:rPr lang="it-IT" noProof="0" dirty="0">
                <a:solidFill>
                  <a:srgbClr val="B8C8CC"/>
                </a:solidFill>
                <a:latin typeface="Arial"/>
                <a:ea typeface="Arial" pitchFamily="34" charset="0"/>
                <a:cs typeface="Arial"/>
              </a:rPr>
              <a:t>Dipartimento Lavoro e Attività Produttive</a:t>
            </a:r>
            <a:endParaRPr lang="it-IT" sz="2100" noProof="0" dirty="0"/>
          </a:p>
        </p:txBody>
      </p:sp>
      <p:sp>
        <p:nvSpPr>
          <p:cNvPr id="11" name="Shape 7"/>
          <p:cNvSpPr/>
          <p:nvPr/>
        </p:nvSpPr>
        <p:spPr>
          <a:xfrm>
            <a:off x="1333500" y="6168628"/>
            <a:ext cx="10477500" cy="1901428"/>
          </a:xfrm>
          <a:prstGeom prst="roundRect">
            <a:avLst>
              <a:gd name="adj" fmla="val 7013"/>
            </a:avLst>
          </a:prstGeom>
          <a:solidFill>
            <a:srgbClr val="0E3A45"/>
          </a:solidFill>
          <a:ln w="19050">
            <a:solidFill>
              <a:srgbClr val="1EC9BE"/>
            </a:solidFill>
            <a:prstDash val="solid"/>
          </a:ln>
        </p:spPr>
        <p:txBody>
          <a:bodyPr/>
          <a:lstStyle/>
          <a:p>
            <a:endParaRPr lang="it-IT" noProof="0" dirty="0"/>
          </a:p>
        </p:txBody>
      </p:sp>
      <p:sp>
        <p:nvSpPr>
          <p:cNvPr id="12" name="Text 8"/>
          <p:cNvSpPr/>
          <p:nvPr/>
        </p:nvSpPr>
        <p:spPr>
          <a:xfrm>
            <a:off x="1714500" y="6473428"/>
            <a:ext cx="2206005" cy="379809"/>
          </a:xfrm>
          <a:prstGeom prst="rect">
            <a:avLst/>
          </a:prstGeom>
          <a:noFill/>
        </p:spPr>
        <p:txBody>
          <a:bodyPr wrap="square" lIns="25400" tIns="25400" rIns="25400" bIns="25400" rtlCol="0" anchor="t">
            <a:normAutofit/>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INFORMAZIONI</a:t>
            </a:r>
            <a:endParaRPr lang="it-IT" sz="1800" noProof="0" dirty="0"/>
          </a:p>
        </p:txBody>
      </p:sp>
      <p:sp>
        <p:nvSpPr>
          <p:cNvPr id="13" name="Text 9"/>
          <p:cNvSpPr/>
          <p:nvPr/>
        </p:nvSpPr>
        <p:spPr>
          <a:xfrm>
            <a:off x="4062859" y="6473428"/>
            <a:ext cx="8103855"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regione.abruzzo.it · selfi.regione.abruzzo.it</a:t>
            </a:r>
            <a:endParaRPr lang="it-IT" sz="1950" noProof="0" dirty="0"/>
          </a:p>
        </p:txBody>
      </p:sp>
      <p:sp>
        <p:nvSpPr>
          <p:cNvPr id="14" name="Text 10"/>
          <p:cNvSpPr/>
          <p:nvPr/>
        </p:nvSpPr>
        <p:spPr>
          <a:xfrm>
            <a:off x="1714500" y="6948488"/>
            <a:ext cx="2206005" cy="379809"/>
          </a:xfrm>
          <a:prstGeom prst="rect">
            <a:avLst/>
          </a:prstGeom>
          <a:noFill/>
        </p:spPr>
        <p:txBody>
          <a:bodyPr wrap="square" lIns="25400" tIns="25400" rIns="25400" bIns="25400" rtlCol="0" anchor="t">
            <a:normAutofit/>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DOMANDE</a:t>
            </a:r>
            <a:endParaRPr lang="it-IT" sz="1800" noProof="0" dirty="0"/>
          </a:p>
        </p:txBody>
      </p:sp>
      <p:sp>
        <p:nvSpPr>
          <p:cNvPr id="15" name="Text 11"/>
          <p:cNvSpPr/>
          <p:nvPr/>
        </p:nvSpPr>
        <p:spPr>
          <a:xfrm>
            <a:off x="4062859" y="6948488"/>
            <a:ext cx="8103855"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rasportello.regione.abruzzo.it</a:t>
            </a:r>
            <a:endParaRPr lang="it-IT" sz="1950" noProof="0" dirty="0"/>
          </a:p>
        </p:txBody>
      </p:sp>
      <p:sp>
        <p:nvSpPr>
          <p:cNvPr id="16" name="Text 12"/>
          <p:cNvSpPr/>
          <p:nvPr/>
        </p:nvSpPr>
        <p:spPr>
          <a:xfrm>
            <a:off x="1714500" y="7423547"/>
            <a:ext cx="2206005" cy="379809"/>
          </a:xfrm>
          <a:prstGeom prst="rect">
            <a:avLst/>
          </a:prstGeom>
          <a:noFill/>
        </p:spPr>
        <p:txBody>
          <a:bodyPr wrap="square" lIns="25400" tIns="25400" rIns="25400" bIns="25400" rtlCol="0" anchor="t">
            <a:normAutofit/>
          </a:bodyPr>
          <a:lstStyle/>
          <a:p>
            <a:pPr marL="0" indent="0" algn="l">
              <a:buNone/>
            </a:pPr>
            <a:r>
              <a:rPr lang="it-IT" sz="1800" b="1" kern="0" spc="216" noProof="0" dirty="0">
                <a:solidFill>
                  <a:srgbClr val="2AD4C6"/>
                </a:solidFill>
                <a:latin typeface="Arial" pitchFamily="34" charset="0"/>
                <a:ea typeface="Arial" pitchFamily="34" charset="0"/>
                <a:cs typeface="Arial" pitchFamily="34" charset="0"/>
              </a:rPr>
              <a:t>PEC</a:t>
            </a:r>
            <a:endParaRPr lang="it-IT" sz="1800" noProof="0" dirty="0"/>
          </a:p>
        </p:txBody>
      </p:sp>
      <p:sp>
        <p:nvSpPr>
          <p:cNvPr id="17" name="Text 13"/>
          <p:cNvSpPr/>
          <p:nvPr/>
        </p:nvSpPr>
        <p:spPr>
          <a:xfrm>
            <a:off x="4062859" y="7423547"/>
            <a:ext cx="8103855" cy="379809"/>
          </a:xfrm>
          <a:prstGeom prst="rect">
            <a:avLst/>
          </a:prstGeom>
          <a:noFill/>
        </p:spPr>
        <p:txBody>
          <a:bodyPr wrap="square" lIns="25400" tIns="25400" rIns="25400" bIns="25400" rtlCol="0" anchor="t">
            <a:normAutofit/>
          </a:bodyPr>
          <a:lstStyle/>
          <a:p>
            <a:pPr marL="0" indent="0" algn="l">
              <a:lnSpc>
                <a:spcPct val="115742"/>
              </a:lnSpc>
              <a:buNone/>
            </a:pPr>
            <a:r>
              <a:rPr lang="it-IT" sz="1950" noProof="0" dirty="0">
                <a:solidFill>
                  <a:srgbClr val="B8C8CC"/>
                </a:solidFill>
                <a:latin typeface="Arial" pitchFamily="34" charset="0"/>
                <a:ea typeface="Arial" pitchFamily="34" charset="0"/>
                <a:cs typeface="Arial" pitchFamily="34" charset="0"/>
              </a:rPr>
              <a:t>dph011@pec.regione.abruzzo.it</a:t>
            </a:r>
            <a:endParaRPr lang="it-IT" sz="1950" noProof="0" dirty="0"/>
          </a:p>
        </p:txBody>
      </p:sp>
      <p:sp>
        <p:nvSpPr>
          <p:cNvPr id="18" name="Shape 14"/>
          <p:cNvSpPr/>
          <p:nvPr/>
        </p:nvSpPr>
        <p:spPr>
          <a:xfrm>
            <a:off x="0" y="9658350"/>
            <a:ext cx="18288000" cy="628650"/>
          </a:xfrm>
          <a:prstGeom prst="rect">
            <a:avLst/>
          </a:prstGeom>
          <a:solidFill>
            <a:srgbClr val="082933"/>
          </a:solidFill>
        </p:spPr>
        <p:txBody>
          <a:bodyPr/>
          <a:lstStyle/>
          <a:p>
            <a:endParaRPr lang="it-IT" noProof="0" dirty="0"/>
          </a:p>
        </p:txBody>
      </p:sp>
      <p:sp>
        <p:nvSpPr>
          <p:cNvPr id="19" name="Text 15"/>
          <p:cNvSpPr/>
          <p:nvPr/>
        </p:nvSpPr>
        <p:spPr>
          <a:xfrm>
            <a:off x="800100" y="9839325"/>
            <a:ext cx="9756353" cy="304800"/>
          </a:xfrm>
          <a:prstGeom prst="rect">
            <a:avLst/>
          </a:prstGeom>
          <a:noFill/>
        </p:spPr>
        <p:txBody>
          <a:bodyPr wrap="square" lIns="25400" tIns="25400" rIns="25400" bIns="25400" rtlCol="0" anchor="t">
            <a:normAutofit lnSpcReduction="10000"/>
          </a:bodyPr>
          <a:lstStyle/>
          <a:p>
            <a:pPr marL="0" indent="0" algn="l">
              <a:buNone/>
            </a:pPr>
            <a:r>
              <a:rPr lang="it-IT" sz="1800" noProof="0" dirty="0">
                <a:solidFill>
                  <a:srgbClr val="B8C8CC"/>
                </a:solidFill>
                <a:latin typeface="Arial" pitchFamily="34" charset="0"/>
                <a:ea typeface="Arial" pitchFamily="34" charset="0"/>
                <a:cs typeface="Arial" pitchFamily="34" charset="0"/>
              </a:rPr>
              <a:t>Regione Abruzzo — Dipartimento Lavoro e Attività Produttive · Pescara, 2 Ottobre 2026</a:t>
            </a:r>
            <a:endParaRPr lang="it-IT" sz="1800" noProof="0" dirty="0"/>
          </a:p>
        </p:txBody>
      </p:sp>
      <p:sp>
        <p:nvSpPr>
          <p:cNvPr id="20" name="Text 16"/>
          <p:cNvSpPr/>
          <p:nvPr/>
        </p:nvSpPr>
        <p:spPr>
          <a:xfrm>
            <a:off x="17233553" y="9839325"/>
            <a:ext cx="330547" cy="304800"/>
          </a:xfrm>
          <a:prstGeom prst="rect">
            <a:avLst/>
          </a:prstGeom>
          <a:noFill/>
        </p:spPr>
        <p:txBody>
          <a:bodyPr wrap="square" lIns="25400" tIns="25400" rIns="25400" bIns="25400" rtlCol="0" anchor="t">
            <a:normAutofit lnSpcReduction="10000"/>
          </a:bodyPr>
          <a:lstStyle/>
          <a:p>
            <a:pPr marL="0" indent="0" algn="l">
              <a:buNone/>
            </a:pPr>
            <a:r>
              <a:rPr lang="it-IT" sz="1800" b="1" noProof="0" dirty="0">
                <a:solidFill>
                  <a:srgbClr val="2AD4C6"/>
                </a:solidFill>
                <a:latin typeface="Arial" pitchFamily="34" charset="0"/>
                <a:ea typeface="Arial" pitchFamily="34" charset="0"/>
                <a:cs typeface="Arial" pitchFamily="34" charset="0"/>
              </a:rPr>
              <a:t>12</a:t>
            </a:r>
            <a:endParaRPr lang="it-IT" sz="1800" noProof="0" dirty="0"/>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6.0.36"/>
  <p:tag name="AS_OS" val="Unix 5.4.0.216"/>
  <p:tag name="AS_RELEASE_DATE" val="2025.09.14"/>
  <p:tag name="AS_TITLE" val="Aspose.Slides for .NET Standard 2.0"/>
  <p:tag name="AS_VERSION" val="25.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Aptos Display" panose="0211000402020202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Aptos" panose="0211000402020202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TotalTime>
  <Words>2718</Words>
  <Application>Microsoft Office PowerPoint</Application>
  <PresentationFormat>Personalizzato</PresentationFormat>
  <Paragraphs>255</Paragraphs>
  <Slides>12</Slides>
  <Notes>12</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12</vt:i4>
      </vt:variant>
    </vt:vector>
  </HeadingPairs>
  <TitlesOfParts>
    <vt:vector size="16" baseType="lpstr">
      <vt:lpstr>19, 5</vt:lpstr>
      <vt:lpstr>Arial</vt:lpstr>
      <vt:lpstr>Calibri</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Regione Abruzzo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subject>Tirocini Extracurriculari</dc:subject>
  <dc:creator>Tommaso Rosito</dc:creator>
  <cp:lastModifiedBy>Germano De Sanctis</cp:lastModifiedBy>
  <cp:revision>4</cp:revision>
  <dcterms:modified xsi:type="dcterms:W3CDTF">2026-09-29T07:52:18Z</dcterms:modified>
</cp:coreProperties>
</file>